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tags/tag3.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84"/>
  </p:notesMasterIdLst>
  <p:sldIdLst>
    <p:sldId id="256" r:id="rId2"/>
    <p:sldId id="268" r:id="rId3"/>
    <p:sldId id="267" r:id="rId4"/>
    <p:sldId id="344" r:id="rId5"/>
    <p:sldId id="345" r:id="rId6"/>
    <p:sldId id="298" r:id="rId7"/>
    <p:sldId id="269" r:id="rId8"/>
    <p:sldId id="295" r:id="rId9"/>
    <p:sldId id="296" r:id="rId10"/>
    <p:sldId id="272" r:id="rId11"/>
    <p:sldId id="280" r:id="rId12"/>
    <p:sldId id="281" r:id="rId13"/>
    <p:sldId id="282" r:id="rId14"/>
    <p:sldId id="283" r:id="rId15"/>
    <p:sldId id="284" r:id="rId16"/>
    <p:sldId id="285" r:id="rId17"/>
    <p:sldId id="297" r:id="rId18"/>
    <p:sldId id="286" r:id="rId19"/>
    <p:sldId id="302" r:id="rId20"/>
    <p:sldId id="301" r:id="rId21"/>
    <p:sldId id="303" r:id="rId22"/>
    <p:sldId id="300" r:id="rId23"/>
    <p:sldId id="294" r:id="rId24"/>
    <p:sldId id="299" r:id="rId25"/>
    <p:sldId id="304" r:id="rId26"/>
    <p:sldId id="305" r:id="rId27"/>
    <p:sldId id="306" r:id="rId28"/>
    <p:sldId id="307" r:id="rId29"/>
    <p:sldId id="310" r:id="rId30"/>
    <p:sldId id="308" r:id="rId31"/>
    <p:sldId id="311" r:id="rId32"/>
    <p:sldId id="309" r:id="rId33"/>
    <p:sldId id="312" r:id="rId34"/>
    <p:sldId id="313" r:id="rId35"/>
    <p:sldId id="314" r:id="rId36"/>
    <p:sldId id="315" r:id="rId37"/>
    <p:sldId id="316" r:id="rId38"/>
    <p:sldId id="347" r:id="rId39"/>
    <p:sldId id="348" r:id="rId40"/>
    <p:sldId id="350" r:id="rId41"/>
    <p:sldId id="351" r:id="rId42"/>
    <p:sldId id="349" r:id="rId43"/>
    <p:sldId id="352" r:id="rId44"/>
    <p:sldId id="354" r:id="rId45"/>
    <p:sldId id="355" r:id="rId46"/>
    <p:sldId id="356" r:id="rId47"/>
    <p:sldId id="357" r:id="rId48"/>
    <p:sldId id="358" r:id="rId49"/>
    <p:sldId id="362" r:id="rId50"/>
    <p:sldId id="363" r:id="rId51"/>
    <p:sldId id="287" r:id="rId52"/>
    <p:sldId id="288" r:id="rId53"/>
    <p:sldId id="289" r:id="rId54"/>
    <p:sldId id="290" r:id="rId55"/>
    <p:sldId id="291" r:id="rId56"/>
    <p:sldId id="292" r:id="rId57"/>
    <p:sldId id="317" r:id="rId58"/>
    <p:sldId id="293" r:id="rId59"/>
    <p:sldId id="318" r:id="rId60"/>
    <p:sldId id="319" r:id="rId61"/>
    <p:sldId id="320" r:id="rId62"/>
    <p:sldId id="322" r:id="rId63"/>
    <p:sldId id="323" r:id="rId64"/>
    <p:sldId id="324" r:id="rId65"/>
    <p:sldId id="325" r:id="rId66"/>
    <p:sldId id="326" r:id="rId67"/>
    <p:sldId id="327" r:id="rId68"/>
    <p:sldId id="328" r:id="rId69"/>
    <p:sldId id="329" r:id="rId70"/>
    <p:sldId id="330" r:id="rId71"/>
    <p:sldId id="370" r:id="rId72"/>
    <p:sldId id="364" r:id="rId73"/>
    <p:sldId id="365" r:id="rId74"/>
    <p:sldId id="371" r:id="rId75"/>
    <p:sldId id="372" r:id="rId76"/>
    <p:sldId id="373" r:id="rId77"/>
    <p:sldId id="366" r:id="rId78"/>
    <p:sldId id="369" r:id="rId79"/>
    <p:sldId id="368" r:id="rId80"/>
    <p:sldId id="367" r:id="rId81"/>
    <p:sldId id="341" r:id="rId82"/>
    <p:sldId id="342"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635"/>
    <a:srgbClr val="AD8CDA"/>
    <a:srgbClr val="94B6D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10" d="100"/>
          <a:sy n="110" d="100"/>
        </p:scale>
        <p:origin x="-1644" y="-90"/>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2814"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C4FCA9-2925-4F96-B97D-F87B2FB7F971}" type="datetimeFigureOut">
              <a:rPr lang="en-US" smtClean="0"/>
              <a:pPr/>
              <a:t>12/9/2024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87CA22-FF4A-43B7-9807-6DD19A3F314A}" type="slidenum">
              <a:rPr lang="en-US" smtClean="0"/>
              <a:pPr/>
              <a:t>‹#›</a:t>
            </a:fld>
            <a:endParaRPr lang="en-US"/>
          </a:p>
        </p:txBody>
      </p:sp>
    </p:spTree>
    <p:extLst>
      <p:ext uri="{BB962C8B-B14F-4D97-AF65-F5344CB8AC3E}">
        <p14:creationId xmlns:p14="http://schemas.microsoft.com/office/powerpoint/2010/main" xmlns="" val="2278544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15.4.1 – Domain Name Service</a:t>
            </a:r>
            <a:endParaRPr lang="en-US" dirty="0"/>
          </a:p>
          <a:p>
            <a:endParaRPr lang="en-US" dirty="0"/>
          </a:p>
        </p:txBody>
      </p:sp>
    </p:spTree>
    <p:extLst>
      <p:ext uri="{BB962C8B-B14F-4D97-AF65-F5344CB8AC3E}">
        <p14:creationId xmlns:p14="http://schemas.microsoft.com/office/powerpoint/2010/main" xmlns="" val="3255448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DHCPv4</a:t>
            </a:r>
          </a:p>
          <a:p>
            <a:r>
              <a:rPr lang="en-US" dirty="0"/>
              <a:t>7.2 – Configure a Cisco IOS DHCPv4 Server</a:t>
            </a:r>
          </a:p>
          <a:p>
            <a:r>
              <a:rPr lang="en-US" dirty="0"/>
              <a:t>7.2.5 – Verify DHCPv4 is Operational</a:t>
            </a:r>
          </a:p>
        </p:txBody>
      </p:sp>
      <p:sp>
        <p:nvSpPr>
          <p:cNvPr id="4" name="Slide Number Placeholder 3"/>
          <p:cNvSpPr>
            <a:spLocks noGrp="1"/>
          </p:cNvSpPr>
          <p:nvPr>
            <p:ph type="sldNum" sz="quarter" idx="5"/>
          </p:nvPr>
        </p:nvSpPr>
        <p:spPr/>
        <p:txBody>
          <a:bodyPr/>
          <a:lstStyle/>
          <a:p>
            <a:fld id="{5641018C-6CAF-B84E-B92C-ECB119457FBA}" type="slidenum">
              <a:rPr lang="en-US" smtClean="0"/>
              <a:pPr/>
              <a:t>47</a:t>
            </a:fld>
            <a:endParaRPr lang="en-US" dirty="0"/>
          </a:p>
        </p:txBody>
      </p:sp>
    </p:spTree>
    <p:extLst>
      <p:ext uri="{BB962C8B-B14F-4D97-AF65-F5344CB8AC3E}">
        <p14:creationId xmlns:p14="http://schemas.microsoft.com/office/powerpoint/2010/main" xmlns="" val="2955144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DHCPv4</a:t>
            </a:r>
          </a:p>
          <a:p>
            <a:r>
              <a:rPr lang="en-US" dirty="0"/>
              <a:t>7.2 – Configure a Cisco IOS DHCPv4 Server</a:t>
            </a:r>
          </a:p>
          <a:p>
            <a:r>
              <a:rPr lang="en-US" dirty="0"/>
              <a:t>7.2.5 – Verify DHCPv4 is Operational (Cont.)</a:t>
            </a:r>
          </a:p>
        </p:txBody>
      </p:sp>
      <p:sp>
        <p:nvSpPr>
          <p:cNvPr id="4" name="Slide Number Placeholder 3"/>
          <p:cNvSpPr>
            <a:spLocks noGrp="1"/>
          </p:cNvSpPr>
          <p:nvPr>
            <p:ph type="sldNum" sz="quarter" idx="5"/>
          </p:nvPr>
        </p:nvSpPr>
        <p:spPr/>
        <p:txBody>
          <a:bodyPr/>
          <a:lstStyle/>
          <a:p>
            <a:fld id="{5641018C-6CAF-B84E-B92C-ECB119457FBA}" type="slidenum">
              <a:rPr lang="en-US" smtClean="0"/>
              <a:pPr/>
              <a:t>48</a:t>
            </a:fld>
            <a:endParaRPr lang="en-US" dirty="0"/>
          </a:p>
        </p:txBody>
      </p:sp>
    </p:spTree>
    <p:extLst>
      <p:ext uri="{BB962C8B-B14F-4D97-AF65-F5344CB8AC3E}">
        <p14:creationId xmlns:p14="http://schemas.microsoft.com/office/powerpoint/2010/main" xmlns="" val="148579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DHCPv4</a:t>
            </a:r>
          </a:p>
          <a:p>
            <a:r>
              <a:rPr lang="en-US" dirty="0"/>
              <a:t>7.2 – Configure a Cisco IOS DHCPv4 Server</a:t>
            </a:r>
          </a:p>
          <a:p>
            <a:r>
              <a:rPr lang="en-US" dirty="0"/>
              <a:t>7.2.8 – DHCPv4 Relay</a:t>
            </a:r>
          </a:p>
        </p:txBody>
      </p:sp>
      <p:sp>
        <p:nvSpPr>
          <p:cNvPr id="4" name="Slide Number Placeholder 3"/>
          <p:cNvSpPr>
            <a:spLocks noGrp="1"/>
          </p:cNvSpPr>
          <p:nvPr>
            <p:ph type="sldNum" sz="quarter" idx="5"/>
          </p:nvPr>
        </p:nvSpPr>
        <p:spPr/>
        <p:txBody>
          <a:bodyPr/>
          <a:lstStyle/>
          <a:p>
            <a:fld id="{5641018C-6CAF-B84E-B92C-ECB119457FBA}" type="slidenum">
              <a:rPr lang="en-US" smtClean="0"/>
              <a:pPr/>
              <a:t>49</a:t>
            </a:fld>
            <a:endParaRPr lang="en-US" dirty="0"/>
          </a:p>
        </p:txBody>
      </p:sp>
    </p:spTree>
    <p:extLst>
      <p:ext uri="{BB962C8B-B14F-4D97-AF65-F5344CB8AC3E}">
        <p14:creationId xmlns:p14="http://schemas.microsoft.com/office/powerpoint/2010/main" xmlns="" val="319139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DHCPv4</a:t>
            </a:r>
          </a:p>
          <a:p>
            <a:r>
              <a:rPr lang="en-US" dirty="0"/>
              <a:t>7.2 – Configure a Cisco IOS DHCPv4 Server</a:t>
            </a:r>
          </a:p>
          <a:p>
            <a:r>
              <a:rPr lang="en-US" dirty="0"/>
              <a:t>7.2.8 – DHCPv4 Relay (Cont.)</a:t>
            </a:r>
          </a:p>
        </p:txBody>
      </p:sp>
      <p:sp>
        <p:nvSpPr>
          <p:cNvPr id="4" name="Slide Number Placeholder 3"/>
          <p:cNvSpPr>
            <a:spLocks noGrp="1"/>
          </p:cNvSpPr>
          <p:nvPr>
            <p:ph type="sldNum" sz="quarter" idx="5"/>
          </p:nvPr>
        </p:nvSpPr>
        <p:spPr/>
        <p:txBody>
          <a:bodyPr/>
          <a:lstStyle/>
          <a:p>
            <a:fld id="{5641018C-6CAF-B84E-B92C-ECB119457FBA}" type="slidenum">
              <a:rPr lang="en-US" smtClean="0"/>
              <a:pPr/>
              <a:t>50</a:t>
            </a:fld>
            <a:endParaRPr lang="en-US" dirty="0"/>
          </a:p>
        </p:txBody>
      </p:sp>
    </p:spTree>
    <p:extLst>
      <p:ext uri="{BB962C8B-B14F-4D97-AF65-F5344CB8AC3E}">
        <p14:creationId xmlns:p14="http://schemas.microsoft.com/office/powerpoint/2010/main" xmlns="" val="51093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87CA22-FF4A-43B7-9807-6DD19A3F314A}" type="slidenum">
              <a:rPr lang="en-US" smtClean="0"/>
              <a:pPr/>
              <a:t>56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15.3.3 –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xmlns="" val="1306149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xmlns="" val="2626446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xmlns="" val="3405093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15.3 –  Web and Email Protocols</a:t>
            </a:r>
            <a:endParaRPr lang="en-US" dirty="0"/>
          </a:p>
          <a:p>
            <a:pPr>
              <a:lnSpc>
                <a:spcPct val="80000"/>
              </a:lnSpc>
              <a:buFontTx/>
              <a:buNone/>
            </a:pPr>
            <a:r>
              <a:rPr lang="en-US" dirty="0">
                <a:latin typeface="Arial" charset="0"/>
              </a:rPr>
              <a:t>15.3.4 – SMTP, POP and IMAP (Cont.)</a:t>
            </a:r>
          </a:p>
          <a:p>
            <a:pPr>
              <a:lnSpc>
                <a:spcPct val="80000"/>
              </a:lnSpc>
              <a:buFontTx/>
              <a:buNone/>
            </a:pPr>
            <a:r>
              <a:rPr lang="en-US" dirty="0">
                <a:latin typeface="Arial" charset="0"/>
              </a:rPr>
              <a:t>15.3.5 – Check Your Understanding – Web and Email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xmlns="" val="1823893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15.4.4 – The nslookup Command</a:t>
            </a:r>
          </a:p>
          <a:p>
            <a:pPr>
              <a:lnSpc>
                <a:spcPct val="80000"/>
              </a:lnSpc>
              <a:buFontTx/>
              <a:buNone/>
            </a:pPr>
            <a:r>
              <a:rPr lang="en-US" dirty="0">
                <a:latin typeface="Arial" charset="0"/>
              </a:rPr>
              <a:t>15.4.5 – Syntax Checker – The nslookup Command</a:t>
            </a:r>
            <a:endParaRPr lang="en-US" dirty="0"/>
          </a:p>
          <a:p>
            <a:endParaRPr lang="en-US" dirty="0"/>
          </a:p>
          <a:p>
            <a:endParaRPr lang="en-US" dirty="0"/>
          </a:p>
        </p:txBody>
      </p:sp>
    </p:spTree>
    <p:extLst>
      <p:ext uri="{BB962C8B-B14F-4D97-AF65-F5344CB8AC3E}">
        <p14:creationId xmlns:p14="http://schemas.microsoft.com/office/powerpoint/2010/main" xmlns="" val="603551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39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15.4.6 – Dynamic Host Configuration Protocol</a:t>
            </a:r>
            <a:endParaRPr lang="en-US" dirty="0"/>
          </a:p>
          <a:p>
            <a:endParaRPr lang="en-US" dirty="0"/>
          </a:p>
          <a:p>
            <a:endParaRPr lang="en-US" dirty="0"/>
          </a:p>
        </p:txBody>
      </p:sp>
    </p:spTree>
    <p:extLst>
      <p:ext uri="{BB962C8B-B14F-4D97-AF65-F5344CB8AC3E}">
        <p14:creationId xmlns:p14="http://schemas.microsoft.com/office/powerpoint/2010/main" xmlns="" val="2469662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DHCPv4</a:t>
            </a:r>
          </a:p>
          <a:p>
            <a:r>
              <a:rPr lang="en-US" dirty="0"/>
              <a:t>7.1 – DHCPv4 Concepts</a:t>
            </a:r>
          </a:p>
          <a:p>
            <a:r>
              <a:rPr lang="en-US" dirty="0"/>
              <a:t>7.1.3 – Steps to Obtain a Lease</a:t>
            </a:r>
          </a:p>
        </p:txBody>
      </p:sp>
      <p:sp>
        <p:nvSpPr>
          <p:cNvPr id="4" name="Slide Number Placeholder 3"/>
          <p:cNvSpPr>
            <a:spLocks noGrp="1"/>
          </p:cNvSpPr>
          <p:nvPr>
            <p:ph type="sldNum" sz="quarter" idx="5"/>
          </p:nvPr>
        </p:nvSpPr>
        <p:spPr/>
        <p:txBody>
          <a:bodyPr/>
          <a:lstStyle/>
          <a:p>
            <a:fld id="{5641018C-6CAF-B84E-B92C-ECB119457FBA}" type="slidenum">
              <a:rPr lang="en-US" smtClean="0"/>
              <a:pPr/>
              <a:t>41</a:t>
            </a:fld>
            <a:endParaRPr lang="en-US" dirty="0"/>
          </a:p>
        </p:txBody>
      </p:sp>
    </p:spTree>
    <p:extLst>
      <p:ext uri="{BB962C8B-B14F-4D97-AF65-F5344CB8AC3E}">
        <p14:creationId xmlns:p14="http://schemas.microsoft.com/office/powerpoint/2010/main" xmlns="" val="2898321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15 – Application Layer</a:t>
            </a:r>
          </a:p>
          <a:p>
            <a:pPr>
              <a:lnSpc>
                <a:spcPct val="80000"/>
              </a:lnSpc>
              <a:buFontTx/>
              <a:buNone/>
            </a:pPr>
            <a:r>
              <a:rPr lang="en-US" sz="1200" kern="1200" dirty="0">
                <a:solidFill>
                  <a:schemeClr val="tx1"/>
                </a:solidFill>
                <a:latin typeface="Arial" charset="0"/>
                <a:ea typeface="ＭＳ Ｐゴシック" charset="0"/>
                <a:cs typeface="ＭＳ Ｐゴシック" charset="0"/>
              </a:rPr>
              <a:t>15.4 –  IP Addressing Services</a:t>
            </a:r>
            <a:endParaRPr lang="en-US" dirty="0"/>
          </a:p>
          <a:p>
            <a:pPr>
              <a:lnSpc>
                <a:spcPct val="80000"/>
              </a:lnSpc>
              <a:buFontTx/>
              <a:buNone/>
            </a:pPr>
            <a:r>
              <a:rPr lang="en-US" dirty="0">
                <a:latin typeface="Arial" charset="0"/>
              </a:rPr>
              <a:t>15.4.7 – DHCP Operation</a:t>
            </a:r>
            <a:endParaRPr lang="en-US" dirty="0"/>
          </a:p>
          <a:p>
            <a:endParaRPr lang="en-US" dirty="0"/>
          </a:p>
          <a:p>
            <a:endParaRPr lang="en-US" dirty="0"/>
          </a:p>
        </p:txBody>
      </p:sp>
    </p:spTree>
    <p:extLst>
      <p:ext uri="{BB962C8B-B14F-4D97-AF65-F5344CB8AC3E}">
        <p14:creationId xmlns:p14="http://schemas.microsoft.com/office/powerpoint/2010/main" xmlns="" val="3842115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DHCPv4</a:t>
            </a:r>
          </a:p>
          <a:p>
            <a:r>
              <a:rPr lang="en-US" dirty="0"/>
              <a:t>7.2 – Configure a Cisco IOS DHCPv4 Server</a:t>
            </a:r>
          </a:p>
          <a:p>
            <a:r>
              <a:rPr lang="en-US" dirty="0"/>
              <a:t>7.2.1 – Cisco IOS DHCPv4 Server</a:t>
            </a:r>
          </a:p>
        </p:txBody>
      </p:sp>
      <p:sp>
        <p:nvSpPr>
          <p:cNvPr id="4" name="Slide Number Placeholder 3"/>
          <p:cNvSpPr>
            <a:spLocks noGrp="1"/>
          </p:cNvSpPr>
          <p:nvPr>
            <p:ph type="sldNum" sz="quarter" idx="5"/>
          </p:nvPr>
        </p:nvSpPr>
        <p:spPr/>
        <p:txBody>
          <a:bodyPr/>
          <a:lstStyle/>
          <a:p>
            <a:fld id="{5641018C-6CAF-B84E-B92C-ECB119457FBA}" type="slidenum">
              <a:rPr lang="en-US" smtClean="0"/>
              <a:pPr/>
              <a:t>43</a:t>
            </a:fld>
            <a:endParaRPr lang="en-US" dirty="0"/>
          </a:p>
        </p:txBody>
      </p:sp>
    </p:spTree>
    <p:extLst>
      <p:ext uri="{BB962C8B-B14F-4D97-AF65-F5344CB8AC3E}">
        <p14:creationId xmlns:p14="http://schemas.microsoft.com/office/powerpoint/2010/main" xmlns="" val="3729660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DHCPv4</a:t>
            </a:r>
          </a:p>
          <a:p>
            <a:r>
              <a:rPr lang="en-US" dirty="0"/>
              <a:t>7.2 – Configure a Cisco IOS DHCPv4 Server</a:t>
            </a:r>
          </a:p>
          <a:p>
            <a:r>
              <a:rPr lang="en-US" dirty="0"/>
              <a:t>7.2.2 – </a:t>
            </a:r>
            <a:r>
              <a:rPr lang="en-US" sz="1200" dirty="0"/>
              <a:t>Steps to Configure a Cisco IOS DHCPv4 Server (Cont.)</a:t>
            </a:r>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44</a:t>
            </a:fld>
            <a:endParaRPr lang="en-US" dirty="0"/>
          </a:p>
        </p:txBody>
      </p:sp>
    </p:spTree>
    <p:extLst>
      <p:ext uri="{BB962C8B-B14F-4D97-AF65-F5344CB8AC3E}">
        <p14:creationId xmlns:p14="http://schemas.microsoft.com/office/powerpoint/2010/main" xmlns="" val="1388959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DHCPv4</a:t>
            </a:r>
          </a:p>
          <a:p>
            <a:r>
              <a:rPr lang="en-US" dirty="0"/>
              <a:t>7.2 – Configure a Cisco IOS DHCPv4 Server</a:t>
            </a:r>
          </a:p>
          <a:p>
            <a:r>
              <a:rPr lang="en-US" dirty="0"/>
              <a:t>7.2.3 – Configuration Example</a:t>
            </a:r>
          </a:p>
        </p:txBody>
      </p:sp>
      <p:sp>
        <p:nvSpPr>
          <p:cNvPr id="4" name="Slide Number Placeholder 3"/>
          <p:cNvSpPr>
            <a:spLocks noGrp="1"/>
          </p:cNvSpPr>
          <p:nvPr>
            <p:ph type="sldNum" sz="quarter" idx="5"/>
          </p:nvPr>
        </p:nvSpPr>
        <p:spPr/>
        <p:txBody>
          <a:bodyPr/>
          <a:lstStyle/>
          <a:p>
            <a:fld id="{5641018C-6CAF-B84E-B92C-ECB119457FBA}" type="slidenum">
              <a:rPr lang="en-US" smtClean="0"/>
              <a:pPr/>
              <a:t>45</a:t>
            </a:fld>
            <a:endParaRPr lang="en-US" dirty="0"/>
          </a:p>
        </p:txBody>
      </p:sp>
    </p:spTree>
    <p:extLst>
      <p:ext uri="{BB962C8B-B14F-4D97-AF65-F5344CB8AC3E}">
        <p14:creationId xmlns:p14="http://schemas.microsoft.com/office/powerpoint/2010/main" xmlns="" val="400486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 DHCPv4</a:t>
            </a:r>
          </a:p>
          <a:p>
            <a:r>
              <a:rPr lang="en-US" dirty="0"/>
              <a:t>7.2 – Configure a Cisco IOS DHCPv4 Server</a:t>
            </a:r>
          </a:p>
          <a:p>
            <a:r>
              <a:rPr lang="en-US" dirty="0"/>
              <a:t>7.2.4 – DHCPv4 Verification</a:t>
            </a:r>
          </a:p>
        </p:txBody>
      </p:sp>
      <p:sp>
        <p:nvSpPr>
          <p:cNvPr id="4" name="Slide Number Placeholder 3"/>
          <p:cNvSpPr>
            <a:spLocks noGrp="1"/>
          </p:cNvSpPr>
          <p:nvPr>
            <p:ph type="sldNum" sz="quarter" idx="5"/>
          </p:nvPr>
        </p:nvSpPr>
        <p:spPr/>
        <p:txBody>
          <a:bodyPr/>
          <a:lstStyle/>
          <a:p>
            <a:fld id="{5641018C-6CAF-B84E-B92C-ECB119457FBA}" type="slidenum">
              <a:rPr lang="en-US" smtClean="0"/>
              <a:pPr/>
              <a:t>46</a:t>
            </a:fld>
            <a:endParaRPr lang="en-US" dirty="0"/>
          </a:p>
        </p:txBody>
      </p:sp>
    </p:spTree>
    <p:extLst>
      <p:ext uri="{BB962C8B-B14F-4D97-AF65-F5344CB8AC3E}">
        <p14:creationId xmlns:p14="http://schemas.microsoft.com/office/powerpoint/2010/main" xmlns="" val="2920806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a:prstGeom prst="rect">
            <a:avLst/>
          </a:prstGeom>
        </p:spPr>
        <p:txBody>
          <a:bodyPr>
            <a:noAutofit/>
          </a:bodyPr>
          <a:lstStyle>
            <a:lvl1pPr algn="ctr">
              <a:defRPr sz="2000">
                <a:solidFill>
                  <a:srgbClr val="FFFFFF"/>
                </a:solidFill>
              </a:defRPr>
            </a:lvl1pPr>
          </a:lstStyle>
          <a:p>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Slide Number Placeholder 5"/>
          <p:cNvSpPr>
            <a:spLocks noGrp="1"/>
          </p:cNvSpPr>
          <p:nvPr>
            <p:ph type="sldNum" sz="quarter" idx="12"/>
          </p:nvPr>
        </p:nvSpPr>
        <p:spPr/>
        <p:txBody>
          <a:bodyPr/>
          <a:lstStyle/>
          <a:p>
            <a:fld id="{0820103F-9868-4266-A661-928D99A18F9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0820103F-9868-4266-A661-928D99A18F9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xmlns="" val="27799381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820103F-9868-4266-A661-928D99A18F90}"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820103F-9868-4266-A661-928D99A18F9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Slide Number Placeholder 9"/>
          <p:cNvSpPr>
            <a:spLocks noGrp="1"/>
          </p:cNvSpPr>
          <p:nvPr>
            <p:ph type="sldNum" sz="quarter" idx="16"/>
          </p:nvPr>
        </p:nvSpPr>
        <p:spPr/>
        <p:txBody>
          <a:bodyPr rtlCol="0"/>
          <a:lstStyle/>
          <a:p>
            <a:fld id="{0820103F-9868-4266-A661-928D99A18F9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Slide Number Placeholder 11"/>
          <p:cNvSpPr>
            <a:spLocks noGrp="1"/>
          </p:cNvSpPr>
          <p:nvPr>
            <p:ph type="sldNum" sz="quarter" idx="16"/>
          </p:nvPr>
        </p:nvSpPr>
        <p:spPr/>
        <p:txBody>
          <a:bodyPr rtlCol="0"/>
          <a:lstStyle/>
          <a:p>
            <a:fld id="{0820103F-9868-4266-A661-928D99A18F90}" type="slidenum">
              <a:rPr lang="en-US" smtClean="0"/>
              <a:pPr/>
              <a:t>‹#›</a:t>
            </a:fld>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0820103F-9868-4266-A661-928D99A18F9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0820103F-9868-4266-A661-928D99A18F9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0820103F-9868-4266-A661-928D99A18F90}"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0820103F-9868-4266-A661-928D99A18F90}" type="slidenum">
              <a:rPr lang="en-US" smtClean="0"/>
              <a:pPr/>
              <a:t>‹#›</a:t>
            </a:fld>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820103F-9868-4266-A661-928D99A18F9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tif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1.tiff"/></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0.tif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1.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22.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3.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 Layer</a:t>
            </a:r>
            <a:endParaRPr lang="en-US" dirty="0"/>
          </a:p>
        </p:txBody>
      </p:sp>
      <p:sp>
        <p:nvSpPr>
          <p:cNvPr id="3" name="Subtitle 2"/>
          <p:cNvSpPr>
            <a:spLocks noGrp="1"/>
          </p:cNvSpPr>
          <p:nvPr>
            <p:ph type="subTitle" idx="1"/>
          </p:nvPr>
        </p:nvSpPr>
        <p:spPr/>
        <p:txBody>
          <a:bodyPr/>
          <a:lstStyle/>
          <a:p>
            <a:r>
              <a:rPr lang="en-US" dirty="0" smtClean="0"/>
              <a:t>Standard Application Layer Protocols</a:t>
            </a:r>
            <a:endParaRPr lang="en-US" dirty="0"/>
          </a:p>
        </p:txBody>
      </p:sp>
      <p:sp>
        <p:nvSpPr>
          <p:cNvPr id="4" name="Slide Number Placeholder 3"/>
          <p:cNvSpPr>
            <a:spLocks noGrp="1"/>
          </p:cNvSpPr>
          <p:nvPr>
            <p:ph type="sldNum" sz="quarter" idx="4294967295"/>
          </p:nvPr>
        </p:nvSpPr>
        <p:spPr>
          <a:xfrm>
            <a:off x="8001000" y="228600"/>
            <a:ext cx="838200" cy="381000"/>
          </a:xfrm>
        </p:spPr>
        <p:txBody>
          <a:bodyPr/>
          <a:lstStyle/>
          <a:p>
            <a:fld id="{0820103F-9868-4266-A661-928D99A18F90}"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Space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10</a:t>
            </a:fld>
            <a:endParaRPr lang="en-US"/>
          </a:p>
        </p:txBody>
      </p:sp>
      <p:sp>
        <p:nvSpPr>
          <p:cNvPr id="5" name="Content Placeholder 4"/>
          <p:cNvSpPr>
            <a:spLocks noGrp="1"/>
          </p:cNvSpPr>
          <p:nvPr>
            <p:ph sz="quarter" idx="1"/>
          </p:nvPr>
        </p:nvSpPr>
        <p:spPr>
          <a:xfrm>
            <a:off x="612648" y="1600200"/>
            <a:ext cx="8153400" cy="1447800"/>
          </a:xfrm>
        </p:spPr>
        <p:txBody>
          <a:bodyPr>
            <a:normAutofit lnSpcReduction="10000"/>
          </a:bodyPr>
          <a:lstStyle/>
          <a:p>
            <a:r>
              <a:rPr lang="en-US" dirty="0" smtClean="0"/>
              <a:t>Names are defined in an inverted-tree structure with the root at the top</a:t>
            </a:r>
          </a:p>
          <a:p>
            <a:r>
              <a:rPr lang="en-US" dirty="0" smtClean="0"/>
              <a:t>Tree can have at most 128 levels</a:t>
            </a:r>
          </a:p>
        </p:txBody>
      </p:sp>
      <p:sp>
        <p:nvSpPr>
          <p:cNvPr id="6" name="Oval 5"/>
          <p:cNvSpPr/>
          <p:nvPr/>
        </p:nvSpPr>
        <p:spPr>
          <a:xfrm>
            <a:off x="4191000" y="32766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Oval 6"/>
          <p:cNvSpPr/>
          <p:nvPr/>
        </p:nvSpPr>
        <p:spPr>
          <a:xfrm>
            <a:off x="5105400" y="40386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8" name="Oval 7"/>
          <p:cNvSpPr/>
          <p:nvPr/>
        </p:nvSpPr>
        <p:spPr>
          <a:xfrm>
            <a:off x="7924800" y="4114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Oval 8"/>
          <p:cNvSpPr/>
          <p:nvPr/>
        </p:nvSpPr>
        <p:spPr>
          <a:xfrm>
            <a:off x="6248400" y="40386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 name="Oval 9"/>
          <p:cNvSpPr/>
          <p:nvPr/>
        </p:nvSpPr>
        <p:spPr>
          <a:xfrm>
            <a:off x="1295400" y="4114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 name="Oval 10"/>
          <p:cNvSpPr/>
          <p:nvPr/>
        </p:nvSpPr>
        <p:spPr>
          <a:xfrm>
            <a:off x="1981200" y="41910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 name="Oval 11"/>
          <p:cNvSpPr/>
          <p:nvPr/>
        </p:nvSpPr>
        <p:spPr>
          <a:xfrm>
            <a:off x="8382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 name="Oval 12"/>
          <p:cNvSpPr/>
          <p:nvPr/>
        </p:nvSpPr>
        <p:spPr>
          <a:xfrm>
            <a:off x="3810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Oval 13"/>
          <p:cNvSpPr/>
          <p:nvPr/>
        </p:nvSpPr>
        <p:spPr>
          <a:xfrm>
            <a:off x="1676400" y="49530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 name="Oval 14"/>
          <p:cNvSpPr/>
          <p:nvPr/>
        </p:nvSpPr>
        <p:spPr>
          <a:xfrm>
            <a:off x="25908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 name="Oval 15"/>
          <p:cNvSpPr/>
          <p:nvPr/>
        </p:nvSpPr>
        <p:spPr>
          <a:xfrm>
            <a:off x="12954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 name="Oval 16"/>
          <p:cNvSpPr/>
          <p:nvPr/>
        </p:nvSpPr>
        <p:spPr>
          <a:xfrm>
            <a:off x="19812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 name="Oval 17"/>
          <p:cNvSpPr/>
          <p:nvPr/>
        </p:nvSpPr>
        <p:spPr>
          <a:xfrm>
            <a:off x="44196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 name="Oval 18"/>
          <p:cNvSpPr/>
          <p:nvPr/>
        </p:nvSpPr>
        <p:spPr>
          <a:xfrm>
            <a:off x="50292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Oval 19"/>
          <p:cNvSpPr/>
          <p:nvPr/>
        </p:nvSpPr>
        <p:spPr>
          <a:xfrm>
            <a:off x="56388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 name="Oval 20"/>
          <p:cNvSpPr/>
          <p:nvPr/>
        </p:nvSpPr>
        <p:spPr>
          <a:xfrm>
            <a:off x="4800600" y="55626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 name="Oval 21"/>
          <p:cNvSpPr/>
          <p:nvPr/>
        </p:nvSpPr>
        <p:spPr>
          <a:xfrm>
            <a:off x="53340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 name="Oval 22"/>
          <p:cNvSpPr/>
          <p:nvPr/>
        </p:nvSpPr>
        <p:spPr>
          <a:xfrm>
            <a:off x="59436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4" name="Oval 23"/>
          <p:cNvSpPr/>
          <p:nvPr/>
        </p:nvSpPr>
        <p:spPr>
          <a:xfrm>
            <a:off x="65532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5" name="Oval 24"/>
          <p:cNvSpPr/>
          <p:nvPr/>
        </p:nvSpPr>
        <p:spPr>
          <a:xfrm>
            <a:off x="75438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6" name="Oval 25"/>
          <p:cNvSpPr/>
          <p:nvPr/>
        </p:nvSpPr>
        <p:spPr>
          <a:xfrm>
            <a:off x="83058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7" name="Oval 26"/>
          <p:cNvSpPr/>
          <p:nvPr/>
        </p:nvSpPr>
        <p:spPr>
          <a:xfrm>
            <a:off x="8153400" y="55626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8" name="Oval 27"/>
          <p:cNvSpPr/>
          <p:nvPr/>
        </p:nvSpPr>
        <p:spPr>
          <a:xfrm>
            <a:off x="88392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30" name="Straight Arrow Connector 29"/>
          <p:cNvCxnSpPr>
            <a:stCxn id="6" idx="3"/>
            <a:endCxn id="10" idx="7"/>
          </p:cNvCxnSpPr>
          <p:nvPr/>
        </p:nvCxnSpPr>
        <p:spPr>
          <a:xfrm rot="5400000">
            <a:off x="2546163" y="2481122"/>
            <a:ext cx="622674" cy="27339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6" idx="5"/>
            <a:endCxn id="7" idx="0"/>
          </p:cNvCxnSpPr>
          <p:nvPr/>
        </p:nvCxnSpPr>
        <p:spPr>
          <a:xfrm rot="16200000" flipH="1">
            <a:off x="4551993" y="3370892"/>
            <a:ext cx="501837" cy="8335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6" idx="3"/>
            <a:endCxn id="11" idx="7"/>
          </p:cNvCxnSpPr>
          <p:nvPr/>
        </p:nvCxnSpPr>
        <p:spPr>
          <a:xfrm rot="5400000">
            <a:off x="2850963" y="2862122"/>
            <a:ext cx="698874" cy="20481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6" idx="6"/>
            <a:endCxn id="9" idx="1"/>
          </p:cNvCxnSpPr>
          <p:nvPr/>
        </p:nvCxnSpPr>
        <p:spPr>
          <a:xfrm>
            <a:off x="4419600" y="3429000"/>
            <a:ext cx="1862278" cy="6542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6" idx="6"/>
            <a:endCxn id="8" idx="7"/>
          </p:cNvCxnSpPr>
          <p:nvPr/>
        </p:nvCxnSpPr>
        <p:spPr>
          <a:xfrm>
            <a:off x="4419600" y="3429000"/>
            <a:ext cx="3700322" cy="7304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11" idx="4"/>
            <a:endCxn id="15" idx="1"/>
          </p:cNvCxnSpPr>
          <p:nvPr/>
        </p:nvCxnSpPr>
        <p:spPr>
          <a:xfrm rot="16200000" flipH="1">
            <a:off x="2147071" y="4444229"/>
            <a:ext cx="425637" cy="528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stCxn id="11" idx="4"/>
            <a:endCxn id="14" idx="1"/>
          </p:cNvCxnSpPr>
          <p:nvPr/>
        </p:nvCxnSpPr>
        <p:spPr>
          <a:xfrm rot="5400000">
            <a:off x="1651771" y="4553907"/>
            <a:ext cx="501837" cy="3856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a:stCxn id="14" idx="3"/>
            <a:endCxn id="16" idx="7"/>
          </p:cNvCxnSpPr>
          <p:nvPr/>
        </p:nvCxnSpPr>
        <p:spPr>
          <a:xfrm rot="5400000">
            <a:off x="1365063" y="5338622"/>
            <a:ext cx="470274" cy="2193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14" idx="6"/>
            <a:endCxn id="17" idx="0"/>
          </p:cNvCxnSpPr>
          <p:nvPr/>
        </p:nvCxnSpPr>
        <p:spPr>
          <a:xfrm>
            <a:off x="1905000" y="5105400"/>
            <a:ext cx="1905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1" name="Straight Arrow Connector 50"/>
          <p:cNvCxnSpPr>
            <a:stCxn id="7" idx="3"/>
            <a:endCxn id="18" idx="7"/>
          </p:cNvCxnSpPr>
          <p:nvPr/>
        </p:nvCxnSpPr>
        <p:spPr>
          <a:xfrm rot="5400000">
            <a:off x="4565463" y="4348022"/>
            <a:ext cx="622674" cy="5241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3" name="Straight Arrow Connector 52"/>
          <p:cNvCxnSpPr>
            <a:stCxn id="7" idx="4"/>
            <a:endCxn id="19" idx="0"/>
          </p:cNvCxnSpPr>
          <p:nvPr/>
        </p:nvCxnSpPr>
        <p:spPr>
          <a:xfrm rot="5400000">
            <a:off x="4914900" y="4572000"/>
            <a:ext cx="533400" cy="76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7" idx="5"/>
            <a:endCxn id="20" idx="1"/>
          </p:cNvCxnSpPr>
          <p:nvPr/>
        </p:nvCxnSpPr>
        <p:spPr>
          <a:xfrm rot="16200000" flipH="1">
            <a:off x="5175063" y="4424222"/>
            <a:ext cx="622674" cy="3717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7" name="Straight Arrow Connector 56"/>
          <p:cNvCxnSpPr>
            <a:stCxn id="19" idx="4"/>
            <a:endCxn id="21" idx="7"/>
          </p:cNvCxnSpPr>
          <p:nvPr/>
        </p:nvCxnSpPr>
        <p:spPr>
          <a:xfrm rot="5400000">
            <a:off x="4856793" y="5320529"/>
            <a:ext cx="425637" cy="147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9" name="Straight Arrow Connector 58"/>
          <p:cNvCxnSpPr>
            <a:stCxn id="19" idx="5"/>
            <a:endCxn id="22" idx="7"/>
          </p:cNvCxnSpPr>
          <p:nvPr/>
        </p:nvCxnSpPr>
        <p:spPr>
          <a:xfrm rot="16200000" flipH="1">
            <a:off x="5103485" y="5257800"/>
            <a:ext cx="546474"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1" name="Straight Arrow Connector 60"/>
          <p:cNvCxnSpPr>
            <a:stCxn id="20" idx="5"/>
            <a:endCxn id="23" idx="0"/>
          </p:cNvCxnSpPr>
          <p:nvPr/>
        </p:nvCxnSpPr>
        <p:spPr>
          <a:xfrm rot="16200000" flipH="1">
            <a:off x="5694993" y="5275892"/>
            <a:ext cx="501837" cy="2239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3" name="Straight Arrow Connector 62"/>
          <p:cNvCxnSpPr>
            <a:stCxn id="9" idx="5"/>
            <a:endCxn id="24" idx="0"/>
          </p:cNvCxnSpPr>
          <p:nvPr/>
        </p:nvCxnSpPr>
        <p:spPr>
          <a:xfrm rot="16200000" flipH="1">
            <a:off x="6266493" y="4475792"/>
            <a:ext cx="578037" cy="2239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5" name="Straight Arrow Connector 64"/>
          <p:cNvCxnSpPr>
            <a:stCxn id="8" idx="3"/>
            <a:endCxn id="25" idx="7"/>
          </p:cNvCxnSpPr>
          <p:nvPr/>
        </p:nvCxnSpPr>
        <p:spPr>
          <a:xfrm rot="5400000">
            <a:off x="7575363" y="4538522"/>
            <a:ext cx="546474" cy="2193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7" name="Straight Arrow Connector 66"/>
          <p:cNvCxnSpPr>
            <a:stCxn id="8" idx="5"/>
            <a:endCxn id="26" idx="0"/>
          </p:cNvCxnSpPr>
          <p:nvPr/>
        </p:nvCxnSpPr>
        <p:spPr>
          <a:xfrm rot="16200000" flipH="1">
            <a:off x="8019093" y="4475792"/>
            <a:ext cx="501837" cy="3001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a:stCxn id="26" idx="4"/>
            <a:endCxn id="27" idx="7"/>
          </p:cNvCxnSpPr>
          <p:nvPr/>
        </p:nvCxnSpPr>
        <p:spPr>
          <a:xfrm rot="5400000">
            <a:off x="8171493" y="5358629"/>
            <a:ext cx="425637" cy="715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a:stCxn id="26" idx="5"/>
            <a:endCxn id="28" idx="7"/>
          </p:cNvCxnSpPr>
          <p:nvPr/>
        </p:nvCxnSpPr>
        <p:spPr>
          <a:xfrm rot="16200000" flipH="1">
            <a:off x="8494385" y="5143500"/>
            <a:ext cx="546474"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3" name="Straight Arrow Connector 72"/>
          <p:cNvCxnSpPr>
            <a:stCxn id="10" idx="4"/>
            <a:endCxn id="12" idx="7"/>
          </p:cNvCxnSpPr>
          <p:nvPr/>
        </p:nvCxnSpPr>
        <p:spPr>
          <a:xfrm rot="5400000">
            <a:off x="970593" y="4482329"/>
            <a:ext cx="501837" cy="3763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5" name="Straight Arrow Connector 74"/>
          <p:cNvCxnSpPr>
            <a:stCxn id="12" idx="4"/>
            <a:endCxn id="13" idx="7"/>
          </p:cNvCxnSpPr>
          <p:nvPr/>
        </p:nvCxnSpPr>
        <p:spPr>
          <a:xfrm rot="5400000">
            <a:off x="513393" y="5244329"/>
            <a:ext cx="501837" cy="3763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a:xfrm>
            <a:off x="685800" y="4126468"/>
            <a:ext cx="641522" cy="369332"/>
          </a:xfrm>
          <a:prstGeom prst="rect">
            <a:avLst/>
          </a:prstGeom>
          <a:noFill/>
        </p:spPr>
        <p:txBody>
          <a:bodyPr wrap="none" rtlCol="0">
            <a:spAutoFit/>
          </a:bodyPr>
          <a:lstStyle/>
          <a:p>
            <a:r>
              <a:rPr lang="en-US" dirty="0" err="1" smtClean="0"/>
              <a:t>arpa</a:t>
            </a:r>
            <a:endParaRPr lang="en-US" dirty="0"/>
          </a:p>
        </p:txBody>
      </p:sp>
      <p:sp>
        <p:nvSpPr>
          <p:cNvPr id="77" name="TextBox 76"/>
          <p:cNvSpPr txBox="1"/>
          <p:nvPr/>
        </p:nvSpPr>
        <p:spPr>
          <a:xfrm>
            <a:off x="1524000" y="4114800"/>
            <a:ext cx="542136" cy="369332"/>
          </a:xfrm>
          <a:prstGeom prst="rect">
            <a:avLst/>
          </a:prstGeom>
          <a:noFill/>
        </p:spPr>
        <p:txBody>
          <a:bodyPr wrap="none" rtlCol="0">
            <a:spAutoFit/>
          </a:bodyPr>
          <a:lstStyle/>
          <a:p>
            <a:r>
              <a:rPr lang="en-US" dirty="0" smtClean="0"/>
              <a:t>com</a:t>
            </a:r>
            <a:endParaRPr lang="en-US" dirty="0"/>
          </a:p>
        </p:txBody>
      </p:sp>
      <p:sp>
        <p:nvSpPr>
          <p:cNvPr id="78" name="TextBox 77"/>
          <p:cNvSpPr txBox="1"/>
          <p:nvPr/>
        </p:nvSpPr>
        <p:spPr>
          <a:xfrm>
            <a:off x="4563264" y="4038600"/>
            <a:ext cx="503664" cy="369332"/>
          </a:xfrm>
          <a:prstGeom prst="rect">
            <a:avLst/>
          </a:prstGeom>
          <a:noFill/>
        </p:spPr>
        <p:txBody>
          <a:bodyPr wrap="none" rtlCol="0">
            <a:spAutoFit/>
          </a:bodyPr>
          <a:lstStyle/>
          <a:p>
            <a:r>
              <a:rPr lang="en-US" dirty="0" smtClean="0"/>
              <a:t>org</a:t>
            </a:r>
            <a:endParaRPr lang="en-US" dirty="0"/>
          </a:p>
        </p:txBody>
      </p:sp>
      <p:sp>
        <p:nvSpPr>
          <p:cNvPr id="79" name="TextBox 78"/>
          <p:cNvSpPr txBox="1"/>
          <p:nvPr/>
        </p:nvSpPr>
        <p:spPr>
          <a:xfrm>
            <a:off x="5744736" y="4050268"/>
            <a:ext cx="437940" cy="369332"/>
          </a:xfrm>
          <a:prstGeom prst="rect">
            <a:avLst/>
          </a:prstGeom>
          <a:noFill/>
        </p:spPr>
        <p:txBody>
          <a:bodyPr wrap="none" rtlCol="0">
            <a:spAutoFit/>
          </a:bodyPr>
          <a:lstStyle/>
          <a:p>
            <a:r>
              <a:rPr lang="en-US" dirty="0" smtClean="0"/>
              <a:t>ad</a:t>
            </a:r>
            <a:endParaRPr lang="en-US" dirty="0"/>
          </a:p>
        </p:txBody>
      </p:sp>
      <p:sp>
        <p:nvSpPr>
          <p:cNvPr id="80" name="TextBox 79"/>
          <p:cNvSpPr txBox="1"/>
          <p:nvPr/>
        </p:nvSpPr>
        <p:spPr>
          <a:xfrm>
            <a:off x="7485256" y="4126468"/>
            <a:ext cx="439544" cy="369332"/>
          </a:xfrm>
          <a:prstGeom prst="rect">
            <a:avLst/>
          </a:prstGeom>
          <a:noFill/>
        </p:spPr>
        <p:txBody>
          <a:bodyPr wrap="none" rtlCol="0">
            <a:spAutoFit/>
          </a:bodyPr>
          <a:lstStyle/>
          <a:p>
            <a:r>
              <a:rPr lang="en-US" dirty="0" err="1" smtClean="0"/>
              <a:t>zw</a:t>
            </a:r>
            <a:endParaRPr lang="en-US" dirty="0"/>
          </a:p>
        </p:txBody>
      </p:sp>
      <p:sp>
        <p:nvSpPr>
          <p:cNvPr id="81" name="Oval 80"/>
          <p:cNvSpPr/>
          <p:nvPr/>
        </p:nvSpPr>
        <p:spPr>
          <a:xfrm>
            <a:off x="39624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2" name="Oval 81"/>
          <p:cNvSpPr/>
          <p:nvPr/>
        </p:nvSpPr>
        <p:spPr>
          <a:xfrm>
            <a:off x="28194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Oval 82"/>
          <p:cNvSpPr/>
          <p:nvPr/>
        </p:nvSpPr>
        <p:spPr>
          <a:xfrm>
            <a:off x="32004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4" name="Oval 83"/>
          <p:cNvSpPr/>
          <p:nvPr/>
        </p:nvSpPr>
        <p:spPr>
          <a:xfrm>
            <a:off x="35814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5" name="Oval 84"/>
          <p:cNvSpPr/>
          <p:nvPr/>
        </p:nvSpPr>
        <p:spPr>
          <a:xfrm>
            <a:off x="73914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6" name="Oval 85"/>
          <p:cNvSpPr/>
          <p:nvPr/>
        </p:nvSpPr>
        <p:spPr>
          <a:xfrm>
            <a:off x="66294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7" name="Oval 86"/>
          <p:cNvSpPr/>
          <p:nvPr/>
        </p:nvSpPr>
        <p:spPr>
          <a:xfrm>
            <a:off x="70104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Labels &amp; Domain Name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11</a:t>
            </a:fld>
            <a:endParaRPr lang="en-US"/>
          </a:p>
        </p:txBody>
      </p:sp>
      <p:sp>
        <p:nvSpPr>
          <p:cNvPr id="5" name="Content Placeholder 4"/>
          <p:cNvSpPr>
            <a:spLocks noGrp="1"/>
          </p:cNvSpPr>
          <p:nvPr>
            <p:ph sz="quarter" idx="1"/>
          </p:nvPr>
        </p:nvSpPr>
        <p:spPr/>
        <p:txBody>
          <a:bodyPr>
            <a:normAutofit lnSpcReduction="10000"/>
          </a:bodyPr>
          <a:lstStyle/>
          <a:p>
            <a:r>
              <a:rPr lang="en-US" dirty="0" smtClean="0"/>
              <a:t>Label</a:t>
            </a:r>
          </a:p>
          <a:p>
            <a:pPr lvl="1"/>
            <a:r>
              <a:rPr lang="en-US" dirty="0" smtClean="0"/>
              <a:t>Each node has a label of maximum 63 characters</a:t>
            </a:r>
          </a:p>
          <a:p>
            <a:pPr lvl="1"/>
            <a:r>
              <a:rPr lang="en-US" dirty="0" smtClean="0"/>
              <a:t>Root is labeled with null string</a:t>
            </a:r>
          </a:p>
          <a:p>
            <a:pPr lvl="1"/>
            <a:r>
              <a:rPr lang="en-US" dirty="0" smtClean="0"/>
              <a:t>Children of a node must have different labels for uniqueness</a:t>
            </a:r>
          </a:p>
          <a:p>
            <a:r>
              <a:rPr lang="en-US" dirty="0" smtClean="0"/>
              <a:t>Domain Name</a:t>
            </a:r>
          </a:p>
          <a:p>
            <a:pPr lvl="1"/>
            <a:r>
              <a:rPr lang="en-US" dirty="0" smtClean="0"/>
              <a:t>Each node of a tree has a domain name</a:t>
            </a:r>
          </a:p>
          <a:p>
            <a:pPr lvl="1"/>
            <a:r>
              <a:rPr lang="en-US" dirty="0" smtClean="0"/>
              <a:t>A full domain name is a sequence of labels separated by dots(.)</a:t>
            </a:r>
          </a:p>
          <a:p>
            <a:pPr lvl="1"/>
            <a:r>
              <a:rPr lang="en-US" dirty="0" smtClean="0"/>
              <a:t>Read from node up to the root.</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 &amp; Domain Name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12</a:t>
            </a:fld>
            <a:endParaRPr lang="en-US"/>
          </a:p>
        </p:txBody>
      </p:sp>
      <p:sp>
        <p:nvSpPr>
          <p:cNvPr id="6" name="Oval 5"/>
          <p:cNvSpPr/>
          <p:nvPr/>
        </p:nvSpPr>
        <p:spPr>
          <a:xfrm>
            <a:off x="4191000" y="1905000"/>
            <a:ext cx="304800" cy="304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 name="Oval 6"/>
          <p:cNvSpPr/>
          <p:nvPr/>
        </p:nvSpPr>
        <p:spPr>
          <a:xfrm>
            <a:off x="3276600" y="2819400"/>
            <a:ext cx="304800" cy="304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 name="Oval 7"/>
          <p:cNvSpPr/>
          <p:nvPr/>
        </p:nvSpPr>
        <p:spPr>
          <a:xfrm>
            <a:off x="3886200" y="3886200"/>
            <a:ext cx="304800" cy="304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9" name="Oval 8"/>
          <p:cNvSpPr/>
          <p:nvPr/>
        </p:nvSpPr>
        <p:spPr>
          <a:xfrm>
            <a:off x="4038600" y="4876800"/>
            <a:ext cx="304800" cy="304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Oval 9"/>
          <p:cNvSpPr/>
          <p:nvPr/>
        </p:nvSpPr>
        <p:spPr>
          <a:xfrm>
            <a:off x="3276600" y="5791200"/>
            <a:ext cx="304800" cy="3048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cxnSp>
        <p:nvCxnSpPr>
          <p:cNvPr id="12" name="Straight Connector 11"/>
          <p:cNvCxnSpPr>
            <a:stCxn id="6" idx="3"/>
            <a:endCxn id="7" idx="7"/>
          </p:cNvCxnSpPr>
          <p:nvPr/>
        </p:nvCxnSpPr>
        <p:spPr>
          <a:xfrm rot="5400000">
            <a:off x="3536763" y="2165163"/>
            <a:ext cx="698874" cy="698874"/>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a:stCxn id="7" idx="5"/>
            <a:endCxn id="8" idx="0"/>
          </p:cNvCxnSpPr>
          <p:nvPr/>
        </p:nvCxnSpPr>
        <p:spPr>
          <a:xfrm rot="16200000" flipH="1">
            <a:off x="3384363" y="3231962"/>
            <a:ext cx="806637" cy="501837"/>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a:stCxn id="8" idx="4"/>
            <a:endCxn id="9" idx="0"/>
          </p:cNvCxnSpPr>
          <p:nvPr/>
        </p:nvCxnSpPr>
        <p:spPr>
          <a:xfrm rot="16200000" flipH="1">
            <a:off x="3771900" y="4457700"/>
            <a:ext cx="685800" cy="1524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a:stCxn id="9" idx="3"/>
            <a:endCxn id="10" idx="7"/>
          </p:cNvCxnSpPr>
          <p:nvPr/>
        </p:nvCxnSpPr>
        <p:spPr>
          <a:xfrm rot="5400000">
            <a:off x="3460563" y="5213163"/>
            <a:ext cx="698874" cy="546474"/>
          </a:xfrm>
          <a:prstGeom prst="line">
            <a:avLst/>
          </a:prstGeom>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2209800" y="5867400"/>
            <a:ext cx="879984"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smtClean="0"/>
              <a:t>teacher</a:t>
            </a:r>
            <a:endParaRPr lang="en-US" dirty="0"/>
          </a:p>
        </p:txBody>
      </p:sp>
      <p:sp>
        <p:nvSpPr>
          <p:cNvPr id="20" name="TextBox 19"/>
          <p:cNvSpPr txBox="1"/>
          <p:nvPr/>
        </p:nvSpPr>
        <p:spPr>
          <a:xfrm>
            <a:off x="3372174" y="4800600"/>
            <a:ext cx="590226"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err="1" smtClean="0"/>
              <a:t>buet</a:t>
            </a:r>
            <a:endParaRPr lang="en-US" dirty="0"/>
          </a:p>
        </p:txBody>
      </p:sp>
      <p:sp>
        <p:nvSpPr>
          <p:cNvPr id="21" name="TextBox 20"/>
          <p:cNvSpPr txBox="1"/>
          <p:nvPr/>
        </p:nvSpPr>
        <p:spPr>
          <a:xfrm>
            <a:off x="3276600" y="3886200"/>
            <a:ext cx="399468"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smtClean="0"/>
              <a:t>ac</a:t>
            </a:r>
            <a:endParaRPr lang="en-US" dirty="0"/>
          </a:p>
        </p:txBody>
      </p:sp>
      <p:sp>
        <p:nvSpPr>
          <p:cNvPr id="22" name="TextBox 21"/>
          <p:cNvSpPr txBox="1"/>
          <p:nvPr/>
        </p:nvSpPr>
        <p:spPr>
          <a:xfrm>
            <a:off x="2800932" y="2819400"/>
            <a:ext cx="437940"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err="1" smtClean="0"/>
              <a:t>bd</a:t>
            </a:r>
            <a:endParaRPr lang="en-US" dirty="0"/>
          </a:p>
        </p:txBody>
      </p:sp>
      <p:sp>
        <p:nvSpPr>
          <p:cNvPr id="23" name="TextBox 22"/>
          <p:cNvSpPr txBox="1"/>
          <p:nvPr/>
        </p:nvSpPr>
        <p:spPr>
          <a:xfrm>
            <a:off x="3581400" y="5879068"/>
            <a:ext cx="194271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teacher.buet.ac.bd</a:t>
            </a:r>
            <a:endParaRPr lang="en-US" dirty="0"/>
          </a:p>
        </p:txBody>
      </p:sp>
      <p:sp>
        <p:nvSpPr>
          <p:cNvPr id="24" name="TextBox 23"/>
          <p:cNvSpPr txBox="1"/>
          <p:nvPr/>
        </p:nvSpPr>
        <p:spPr>
          <a:xfrm>
            <a:off x="4743774" y="4812268"/>
            <a:ext cx="1160895"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buet.ac.bd</a:t>
            </a:r>
            <a:endParaRPr lang="en-US" dirty="0"/>
          </a:p>
        </p:txBody>
      </p:sp>
      <p:sp>
        <p:nvSpPr>
          <p:cNvPr id="25" name="TextBox 24"/>
          <p:cNvSpPr txBox="1"/>
          <p:nvPr/>
        </p:nvSpPr>
        <p:spPr>
          <a:xfrm>
            <a:off x="4648200" y="3897868"/>
            <a:ext cx="70403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ac.bd</a:t>
            </a:r>
            <a:endParaRPr lang="en-US" dirty="0"/>
          </a:p>
        </p:txBody>
      </p:sp>
      <p:sp>
        <p:nvSpPr>
          <p:cNvPr id="26" name="TextBox 25"/>
          <p:cNvSpPr txBox="1"/>
          <p:nvPr/>
        </p:nvSpPr>
        <p:spPr>
          <a:xfrm>
            <a:off x="4172532" y="2831068"/>
            <a:ext cx="43794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err="1" smtClean="0"/>
              <a:t>bd</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Qualified Domain Name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13</a:t>
            </a:fld>
            <a:endParaRPr lang="en-US"/>
          </a:p>
        </p:txBody>
      </p:sp>
      <p:sp>
        <p:nvSpPr>
          <p:cNvPr id="5" name="Content Placeholder 4"/>
          <p:cNvSpPr>
            <a:spLocks noGrp="1"/>
          </p:cNvSpPr>
          <p:nvPr>
            <p:ph sz="quarter" idx="1"/>
          </p:nvPr>
        </p:nvSpPr>
        <p:spPr>
          <a:xfrm>
            <a:off x="612648" y="1600200"/>
            <a:ext cx="8153400" cy="2819400"/>
          </a:xfrm>
        </p:spPr>
        <p:txBody>
          <a:bodyPr/>
          <a:lstStyle/>
          <a:p>
            <a:r>
              <a:rPr lang="en-US" dirty="0" smtClean="0"/>
              <a:t>An FQDN is a domain name that contains the full name of a host</a:t>
            </a:r>
          </a:p>
          <a:p>
            <a:r>
              <a:rPr lang="en-US" dirty="0" smtClean="0"/>
              <a:t>Starts from a node and read up to the root  </a:t>
            </a:r>
          </a:p>
          <a:p>
            <a:r>
              <a:rPr lang="en-US" dirty="0" smtClean="0"/>
              <a:t>It uniquely defines the host machine irrespective of the location of client</a:t>
            </a:r>
            <a:endParaRPr lang="en-US" dirty="0"/>
          </a:p>
        </p:txBody>
      </p:sp>
      <p:sp>
        <p:nvSpPr>
          <p:cNvPr id="6" name="TextBox 5"/>
          <p:cNvSpPr txBox="1"/>
          <p:nvPr/>
        </p:nvSpPr>
        <p:spPr>
          <a:xfrm>
            <a:off x="2560086" y="4724400"/>
            <a:ext cx="2926314"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800" dirty="0" smtClean="0"/>
              <a:t>teacher.buet.ac.bd</a:t>
            </a:r>
            <a:endParaRPr lang="en-US" sz="2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Partially Qualified Domain Name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14</a:t>
            </a:fld>
            <a:endParaRPr lang="en-US"/>
          </a:p>
        </p:txBody>
      </p:sp>
      <p:sp>
        <p:nvSpPr>
          <p:cNvPr id="5" name="Content Placeholder 4"/>
          <p:cNvSpPr>
            <a:spLocks noGrp="1"/>
          </p:cNvSpPr>
          <p:nvPr>
            <p:ph sz="quarter" idx="1"/>
          </p:nvPr>
        </p:nvSpPr>
        <p:spPr>
          <a:xfrm>
            <a:off x="612648" y="1600200"/>
            <a:ext cx="8153400" cy="3200400"/>
          </a:xfrm>
        </p:spPr>
        <p:txBody>
          <a:bodyPr/>
          <a:lstStyle/>
          <a:p>
            <a:r>
              <a:rPr lang="en-US" dirty="0" smtClean="0"/>
              <a:t>PQDN starts from a node but does not reach the root</a:t>
            </a:r>
          </a:p>
          <a:p>
            <a:r>
              <a:rPr lang="en-US" dirty="0" smtClean="0"/>
              <a:t>Used when the name to be resolved belongs to the same site as the client</a:t>
            </a:r>
          </a:p>
          <a:p>
            <a:r>
              <a:rPr lang="en-US" dirty="0" smtClean="0"/>
              <a:t>Resolver can supply the suffix to create an FQDN</a:t>
            </a:r>
            <a:endParaRPr lang="en-US" dirty="0"/>
          </a:p>
        </p:txBody>
      </p:sp>
      <p:sp>
        <p:nvSpPr>
          <p:cNvPr id="6" name="TextBox 5"/>
          <p:cNvSpPr txBox="1"/>
          <p:nvPr/>
        </p:nvSpPr>
        <p:spPr>
          <a:xfrm>
            <a:off x="3454565" y="4963180"/>
            <a:ext cx="1269835"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2800" dirty="0" smtClean="0"/>
              <a:t>teacher</a:t>
            </a:r>
            <a:endParaRPr lang="en-US" sz="2800" dirty="0"/>
          </a:p>
        </p:txBody>
      </p:sp>
      <p:sp>
        <p:nvSpPr>
          <p:cNvPr id="7" name="TextBox 6"/>
          <p:cNvSpPr txBox="1"/>
          <p:nvPr/>
        </p:nvSpPr>
        <p:spPr>
          <a:xfrm>
            <a:off x="5943600" y="5181600"/>
            <a:ext cx="2079415"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User is at </a:t>
            </a:r>
            <a:r>
              <a:rPr lang="en-US" dirty="0" smtClean="0">
                <a:solidFill>
                  <a:srgbClr val="FF0000"/>
                </a:solidFill>
              </a:rPr>
              <a:t>buet.ac.bd</a:t>
            </a:r>
            <a:endParaRPr lang="en-US" dirty="0">
              <a:solidFill>
                <a:srgbClr val="FF0000"/>
              </a:solidFill>
            </a:endParaRPr>
          </a:p>
        </p:txBody>
      </p:sp>
      <p:sp>
        <p:nvSpPr>
          <p:cNvPr id="8" name="Down Arrow 7"/>
          <p:cNvSpPr/>
          <p:nvPr/>
        </p:nvSpPr>
        <p:spPr>
          <a:xfrm rot="6006033">
            <a:off x="5118139" y="4681467"/>
            <a:ext cx="384291" cy="103668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15</a:t>
            </a:fld>
            <a:endParaRPr lang="en-US"/>
          </a:p>
        </p:txBody>
      </p:sp>
      <p:sp>
        <p:nvSpPr>
          <p:cNvPr id="5" name="Content Placeholder 4"/>
          <p:cNvSpPr>
            <a:spLocks noGrp="1"/>
          </p:cNvSpPr>
          <p:nvPr>
            <p:ph sz="quarter" idx="1"/>
          </p:nvPr>
        </p:nvSpPr>
        <p:spPr>
          <a:xfrm>
            <a:off x="612648" y="1600200"/>
            <a:ext cx="8153400" cy="1676400"/>
          </a:xfrm>
        </p:spPr>
        <p:txBody>
          <a:bodyPr>
            <a:normAutofit fontScale="92500" lnSpcReduction="20000"/>
          </a:bodyPr>
          <a:lstStyle/>
          <a:p>
            <a:r>
              <a:rPr lang="en-US" dirty="0" err="1" smtClean="0"/>
              <a:t>Subtree</a:t>
            </a:r>
            <a:r>
              <a:rPr lang="en-US" dirty="0" smtClean="0"/>
              <a:t> of the DNS</a:t>
            </a:r>
          </a:p>
          <a:p>
            <a:r>
              <a:rPr lang="en-US" dirty="0" smtClean="0"/>
              <a:t>The name of the domain is the Domain Name of the node at the top of the </a:t>
            </a:r>
            <a:r>
              <a:rPr lang="en-US" dirty="0" err="1" smtClean="0"/>
              <a:t>subtree</a:t>
            </a:r>
            <a:endParaRPr lang="en-US" dirty="0" smtClean="0"/>
          </a:p>
          <a:p>
            <a:r>
              <a:rPr lang="en-US" dirty="0" smtClean="0"/>
              <a:t>Domain is divided in </a:t>
            </a:r>
            <a:r>
              <a:rPr lang="en-US" dirty="0" err="1" smtClean="0"/>
              <a:t>subdomains</a:t>
            </a:r>
            <a:endParaRPr lang="en-US" dirty="0"/>
          </a:p>
        </p:txBody>
      </p:sp>
      <p:sp>
        <p:nvSpPr>
          <p:cNvPr id="6" name="Oval 5"/>
          <p:cNvSpPr/>
          <p:nvPr/>
        </p:nvSpPr>
        <p:spPr>
          <a:xfrm>
            <a:off x="5181600" y="3352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Oval 6"/>
          <p:cNvSpPr/>
          <p:nvPr/>
        </p:nvSpPr>
        <p:spPr>
          <a:xfrm>
            <a:off x="6096000" y="40386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 name="Oval 9"/>
          <p:cNvSpPr/>
          <p:nvPr/>
        </p:nvSpPr>
        <p:spPr>
          <a:xfrm>
            <a:off x="2286000" y="4114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 name="Oval 10"/>
          <p:cNvSpPr/>
          <p:nvPr/>
        </p:nvSpPr>
        <p:spPr>
          <a:xfrm>
            <a:off x="2971800" y="41910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 name="Oval 11"/>
          <p:cNvSpPr/>
          <p:nvPr/>
        </p:nvSpPr>
        <p:spPr>
          <a:xfrm>
            <a:off x="18288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 name="Oval 12"/>
          <p:cNvSpPr/>
          <p:nvPr/>
        </p:nvSpPr>
        <p:spPr>
          <a:xfrm>
            <a:off x="13716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Oval 13"/>
          <p:cNvSpPr/>
          <p:nvPr/>
        </p:nvSpPr>
        <p:spPr>
          <a:xfrm>
            <a:off x="2667000" y="49530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 name="Oval 14"/>
          <p:cNvSpPr/>
          <p:nvPr/>
        </p:nvSpPr>
        <p:spPr>
          <a:xfrm>
            <a:off x="35814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 name="Oval 15"/>
          <p:cNvSpPr/>
          <p:nvPr/>
        </p:nvSpPr>
        <p:spPr>
          <a:xfrm>
            <a:off x="22860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 name="Oval 16"/>
          <p:cNvSpPr/>
          <p:nvPr/>
        </p:nvSpPr>
        <p:spPr>
          <a:xfrm>
            <a:off x="29718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 name="Oval 17"/>
          <p:cNvSpPr/>
          <p:nvPr/>
        </p:nvSpPr>
        <p:spPr>
          <a:xfrm>
            <a:off x="54102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 name="Oval 18"/>
          <p:cNvSpPr/>
          <p:nvPr/>
        </p:nvSpPr>
        <p:spPr>
          <a:xfrm>
            <a:off x="60198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Oval 19"/>
          <p:cNvSpPr/>
          <p:nvPr/>
        </p:nvSpPr>
        <p:spPr>
          <a:xfrm>
            <a:off x="6629400" y="4876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 name="Oval 20"/>
          <p:cNvSpPr/>
          <p:nvPr/>
        </p:nvSpPr>
        <p:spPr>
          <a:xfrm>
            <a:off x="5791200" y="55626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 name="Oval 21"/>
          <p:cNvSpPr/>
          <p:nvPr/>
        </p:nvSpPr>
        <p:spPr>
          <a:xfrm>
            <a:off x="63246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 name="Oval 22"/>
          <p:cNvSpPr/>
          <p:nvPr/>
        </p:nvSpPr>
        <p:spPr>
          <a:xfrm>
            <a:off x="6934200" y="56388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29" name="Straight Arrow Connector 28"/>
          <p:cNvCxnSpPr>
            <a:endCxn id="10" idx="7"/>
          </p:cNvCxnSpPr>
          <p:nvPr/>
        </p:nvCxnSpPr>
        <p:spPr>
          <a:xfrm rot="5400000">
            <a:off x="3536763" y="2481122"/>
            <a:ext cx="622674" cy="27339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endCxn id="7" idx="0"/>
          </p:cNvCxnSpPr>
          <p:nvPr/>
        </p:nvCxnSpPr>
        <p:spPr>
          <a:xfrm rot="16200000" flipH="1">
            <a:off x="5542593" y="3370892"/>
            <a:ext cx="501837" cy="8335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endCxn id="11" idx="7"/>
          </p:cNvCxnSpPr>
          <p:nvPr/>
        </p:nvCxnSpPr>
        <p:spPr>
          <a:xfrm rot="5400000">
            <a:off x="3841563" y="2862122"/>
            <a:ext cx="698874" cy="20481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1" idx="4"/>
            <a:endCxn id="15" idx="1"/>
          </p:cNvCxnSpPr>
          <p:nvPr/>
        </p:nvCxnSpPr>
        <p:spPr>
          <a:xfrm rot="16200000" flipH="1">
            <a:off x="3137671" y="4444229"/>
            <a:ext cx="425637" cy="528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11" idx="4"/>
            <a:endCxn id="14" idx="1"/>
          </p:cNvCxnSpPr>
          <p:nvPr/>
        </p:nvCxnSpPr>
        <p:spPr>
          <a:xfrm rot="5400000">
            <a:off x="2642371" y="4553907"/>
            <a:ext cx="501837" cy="3856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14" idx="3"/>
            <a:endCxn id="16" idx="7"/>
          </p:cNvCxnSpPr>
          <p:nvPr/>
        </p:nvCxnSpPr>
        <p:spPr>
          <a:xfrm rot="5400000">
            <a:off x="2355663" y="5338622"/>
            <a:ext cx="470274" cy="2193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4" idx="6"/>
            <a:endCxn id="17" idx="0"/>
          </p:cNvCxnSpPr>
          <p:nvPr/>
        </p:nvCxnSpPr>
        <p:spPr>
          <a:xfrm>
            <a:off x="2895600" y="5105400"/>
            <a:ext cx="1905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7" idx="3"/>
            <a:endCxn id="18" idx="7"/>
          </p:cNvCxnSpPr>
          <p:nvPr/>
        </p:nvCxnSpPr>
        <p:spPr>
          <a:xfrm rot="5400000">
            <a:off x="5556063" y="4348022"/>
            <a:ext cx="622674" cy="5241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7" idx="4"/>
            <a:endCxn id="19" idx="0"/>
          </p:cNvCxnSpPr>
          <p:nvPr/>
        </p:nvCxnSpPr>
        <p:spPr>
          <a:xfrm rot="5400000">
            <a:off x="5905500" y="4572000"/>
            <a:ext cx="533400" cy="76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7" idx="5"/>
            <a:endCxn id="20" idx="1"/>
          </p:cNvCxnSpPr>
          <p:nvPr/>
        </p:nvCxnSpPr>
        <p:spPr>
          <a:xfrm rot="16200000" flipH="1">
            <a:off x="6165663" y="4424222"/>
            <a:ext cx="622674" cy="3717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19" idx="4"/>
            <a:endCxn id="21" idx="7"/>
          </p:cNvCxnSpPr>
          <p:nvPr/>
        </p:nvCxnSpPr>
        <p:spPr>
          <a:xfrm rot="5400000">
            <a:off x="5847393" y="5320529"/>
            <a:ext cx="425637" cy="147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19" idx="5"/>
            <a:endCxn id="22" idx="7"/>
          </p:cNvCxnSpPr>
          <p:nvPr/>
        </p:nvCxnSpPr>
        <p:spPr>
          <a:xfrm rot="16200000" flipH="1">
            <a:off x="6094085" y="5257800"/>
            <a:ext cx="546474"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0" idx="5"/>
            <a:endCxn id="23" idx="0"/>
          </p:cNvCxnSpPr>
          <p:nvPr/>
        </p:nvCxnSpPr>
        <p:spPr>
          <a:xfrm rot="16200000" flipH="1">
            <a:off x="6685593" y="5275892"/>
            <a:ext cx="501837" cy="2239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10" idx="4"/>
            <a:endCxn id="12" idx="7"/>
          </p:cNvCxnSpPr>
          <p:nvPr/>
        </p:nvCxnSpPr>
        <p:spPr>
          <a:xfrm rot="5400000">
            <a:off x="1961193" y="4482329"/>
            <a:ext cx="501837" cy="3763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12" idx="4"/>
          </p:cNvCxnSpPr>
          <p:nvPr/>
        </p:nvCxnSpPr>
        <p:spPr>
          <a:xfrm rot="5400000">
            <a:off x="1503993" y="5244329"/>
            <a:ext cx="501837" cy="3763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1676400" y="4126468"/>
            <a:ext cx="641522" cy="369332"/>
          </a:xfrm>
          <a:prstGeom prst="rect">
            <a:avLst/>
          </a:prstGeom>
          <a:noFill/>
        </p:spPr>
        <p:txBody>
          <a:bodyPr wrap="none" rtlCol="0">
            <a:spAutoFit/>
          </a:bodyPr>
          <a:lstStyle/>
          <a:p>
            <a:r>
              <a:rPr lang="en-US" dirty="0" err="1" smtClean="0"/>
              <a:t>arpa</a:t>
            </a:r>
            <a:endParaRPr lang="en-US" dirty="0"/>
          </a:p>
        </p:txBody>
      </p:sp>
      <p:sp>
        <p:nvSpPr>
          <p:cNvPr id="52" name="TextBox 51"/>
          <p:cNvSpPr txBox="1"/>
          <p:nvPr/>
        </p:nvSpPr>
        <p:spPr>
          <a:xfrm>
            <a:off x="2514600" y="4114800"/>
            <a:ext cx="542136" cy="369332"/>
          </a:xfrm>
          <a:prstGeom prst="rect">
            <a:avLst/>
          </a:prstGeom>
          <a:noFill/>
        </p:spPr>
        <p:txBody>
          <a:bodyPr wrap="none" rtlCol="0">
            <a:spAutoFit/>
          </a:bodyPr>
          <a:lstStyle/>
          <a:p>
            <a:r>
              <a:rPr lang="en-US" dirty="0" smtClean="0"/>
              <a:t>com</a:t>
            </a:r>
            <a:endParaRPr lang="en-US" dirty="0"/>
          </a:p>
        </p:txBody>
      </p:sp>
      <p:sp>
        <p:nvSpPr>
          <p:cNvPr id="53" name="TextBox 52"/>
          <p:cNvSpPr txBox="1"/>
          <p:nvPr/>
        </p:nvSpPr>
        <p:spPr>
          <a:xfrm>
            <a:off x="5553864" y="4038600"/>
            <a:ext cx="503664" cy="369332"/>
          </a:xfrm>
          <a:prstGeom prst="rect">
            <a:avLst/>
          </a:prstGeom>
          <a:noFill/>
        </p:spPr>
        <p:txBody>
          <a:bodyPr wrap="none" rtlCol="0">
            <a:spAutoFit/>
          </a:bodyPr>
          <a:lstStyle/>
          <a:p>
            <a:r>
              <a:rPr lang="en-US" dirty="0" smtClean="0"/>
              <a:t>org</a:t>
            </a:r>
            <a:endParaRPr lang="en-US" dirty="0"/>
          </a:p>
        </p:txBody>
      </p:sp>
      <p:sp>
        <p:nvSpPr>
          <p:cNvPr id="56" name="Oval 55"/>
          <p:cNvSpPr/>
          <p:nvPr/>
        </p:nvSpPr>
        <p:spPr>
          <a:xfrm>
            <a:off x="49530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p:cNvSpPr/>
          <p:nvPr/>
        </p:nvSpPr>
        <p:spPr>
          <a:xfrm>
            <a:off x="41910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4572000" y="42672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Oval 62"/>
          <p:cNvSpPr/>
          <p:nvPr/>
        </p:nvSpPr>
        <p:spPr>
          <a:xfrm>
            <a:off x="990600" y="3886200"/>
            <a:ext cx="2971800" cy="26670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1816782">
            <a:off x="1219184" y="3715785"/>
            <a:ext cx="1192792" cy="24384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1033036">
            <a:off x="2259600" y="4722364"/>
            <a:ext cx="1110533" cy="1534353"/>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rot="20987047">
            <a:off x="5400274" y="3675126"/>
            <a:ext cx="2153832" cy="2658428"/>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rot="20987047">
            <a:off x="6464548" y="4185467"/>
            <a:ext cx="926932" cy="1923619"/>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Information storing</a:t>
            </a:r>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16</a:t>
            </a:fld>
            <a:endParaRPr lang="en-US"/>
          </a:p>
        </p:txBody>
      </p:sp>
      <p:sp>
        <p:nvSpPr>
          <p:cNvPr id="5" name="Content Placeholder 4"/>
          <p:cNvSpPr>
            <a:spLocks noGrp="1"/>
          </p:cNvSpPr>
          <p:nvPr>
            <p:ph sz="quarter" idx="1"/>
          </p:nvPr>
        </p:nvSpPr>
        <p:spPr/>
        <p:txBody>
          <a:bodyPr/>
          <a:lstStyle/>
          <a:p>
            <a:r>
              <a:rPr lang="en-US" dirty="0" smtClean="0"/>
              <a:t>In a single server</a:t>
            </a:r>
          </a:p>
          <a:p>
            <a:pPr lvl="1"/>
            <a:r>
              <a:rPr lang="en-US" dirty="0" smtClean="0"/>
              <a:t>Inefficient</a:t>
            </a:r>
          </a:p>
          <a:p>
            <a:pPr lvl="1"/>
            <a:r>
              <a:rPr lang="en-US" dirty="0" smtClean="0"/>
              <a:t>Unreliable</a:t>
            </a:r>
          </a:p>
          <a:p>
            <a:r>
              <a:rPr lang="en-US" dirty="0" smtClean="0"/>
              <a:t>Multiple and Distributed</a:t>
            </a:r>
          </a:p>
          <a:p>
            <a:pPr lvl="1"/>
            <a:r>
              <a:rPr lang="en-US" dirty="0" smtClean="0"/>
              <a:t>Efficient</a:t>
            </a:r>
          </a:p>
          <a:p>
            <a:pPr lvl="1"/>
            <a:r>
              <a:rPr lang="en-US" dirty="0" smtClean="0"/>
              <a:t>Reliable</a:t>
            </a:r>
          </a:p>
          <a:p>
            <a:pPr lvl="1"/>
            <a:r>
              <a:rPr lang="en-US" dirty="0" smtClean="0"/>
              <a:t>But Processing Requires structure and protocols </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Inefficiency of Single Server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17</a:t>
            </a:fld>
            <a:endParaRPr lang="en-US"/>
          </a:p>
        </p:txBody>
      </p:sp>
      <p:sp>
        <p:nvSpPr>
          <p:cNvPr id="5" name="Content Placeholder 4"/>
          <p:cNvSpPr>
            <a:spLocks noGrp="1"/>
          </p:cNvSpPr>
          <p:nvPr>
            <p:ph sz="quarter" idx="1"/>
          </p:nvPr>
        </p:nvSpPr>
        <p:spPr/>
        <p:txBody>
          <a:bodyPr/>
          <a:lstStyle/>
          <a:p>
            <a:pPr marL="514350" indent="-514350">
              <a:buFont typeface="+mj-lt"/>
              <a:buAutoNum type="arabicPeriod"/>
            </a:pPr>
            <a:r>
              <a:rPr lang="en-US" dirty="0" smtClean="0"/>
              <a:t>Single point of failure</a:t>
            </a:r>
          </a:p>
          <a:p>
            <a:pPr marL="514350" indent="-514350">
              <a:buFont typeface="+mj-lt"/>
              <a:buAutoNum type="arabicPeriod"/>
            </a:pPr>
            <a:r>
              <a:rPr lang="en-US" dirty="0" smtClean="0"/>
              <a:t>Traffic Volume high. All requests have to be handled by a single DNS server</a:t>
            </a:r>
          </a:p>
          <a:p>
            <a:pPr marL="514350" indent="-514350">
              <a:buFont typeface="+mj-lt"/>
              <a:buAutoNum type="arabicPeriod"/>
            </a:pPr>
            <a:r>
              <a:rPr lang="en-US" dirty="0" smtClean="0"/>
              <a:t>A single DNS server cannot be close to all querying clients</a:t>
            </a:r>
          </a:p>
          <a:p>
            <a:pPr marL="514350" indent="-514350">
              <a:buFont typeface="+mj-lt"/>
              <a:buAutoNum type="arabicPeriod"/>
            </a:pPr>
            <a:r>
              <a:rPr lang="en-US" dirty="0" smtClean="0"/>
              <a:t>It would be updated frequently for every new host .</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of Name Server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18</a:t>
            </a:fld>
            <a:endParaRPr lang="en-US"/>
          </a:p>
        </p:txBody>
      </p:sp>
      <p:sp>
        <p:nvSpPr>
          <p:cNvPr id="5" name="Content Placeholder 4"/>
          <p:cNvSpPr>
            <a:spLocks noGrp="1"/>
          </p:cNvSpPr>
          <p:nvPr>
            <p:ph sz="quarter" idx="1"/>
          </p:nvPr>
        </p:nvSpPr>
        <p:spPr/>
        <p:txBody>
          <a:bodyPr/>
          <a:lstStyle/>
          <a:p>
            <a:r>
              <a:rPr lang="en-US" dirty="0" smtClean="0"/>
              <a:t>Each server known as DNS server</a:t>
            </a:r>
          </a:p>
          <a:p>
            <a:r>
              <a:rPr lang="en-US" dirty="0" smtClean="0"/>
              <a:t>Each server is responsible(authoritative) for a domain</a:t>
            </a:r>
          </a:p>
          <a:p>
            <a:r>
              <a:rPr lang="en-US" dirty="0" smtClean="0"/>
              <a:t>Three classes of Server</a:t>
            </a:r>
          </a:p>
          <a:p>
            <a:pPr lvl="1"/>
            <a:r>
              <a:rPr lang="en-US" dirty="0" smtClean="0"/>
              <a:t>Root DNS Server</a:t>
            </a:r>
          </a:p>
          <a:p>
            <a:pPr lvl="1"/>
            <a:r>
              <a:rPr lang="en-US" dirty="0" smtClean="0"/>
              <a:t>Top-level Domain (TLD) Server</a:t>
            </a:r>
          </a:p>
          <a:p>
            <a:pPr lvl="1"/>
            <a:r>
              <a:rPr lang="en-US" dirty="0" smtClean="0"/>
              <a:t>Authoritative DNS Server</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DNS Server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19</a:t>
            </a:fld>
            <a:endParaRPr lang="en-US"/>
          </a:p>
        </p:txBody>
      </p:sp>
      <p:sp>
        <p:nvSpPr>
          <p:cNvPr id="6" name="Oval 5"/>
          <p:cNvSpPr/>
          <p:nvPr/>
        </p:nvSpPr>
        <p:spPr>
          <a:xfrm>
            <a:off x="4191000" y="26670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Oval 6"/>
          <p:cNvSpPr/>
          <p:nvPr/>
        </p:nvSpPr>
        <p:spPr>
          <a:xfrm>
            <a:off x="5105400" y="34290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8" name="Oval 7"/>
          <p:cNvSpPr/>
          <p:nvPr/>
        </p:nvSpPr>
        <p:spPr>
          <a:xfrm>
            <a:off x="7924800" y="3505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Oval 8"/>
          <p:cNvSpPr/>
          <p:nvPr/>
        </p:nvSpPr>
        <p:spPr>
          <a:xfrm>
            <a:off x="6248400" y="34290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 name="Oval 9"/>
          <p:cNvSpPr/>
          <p:nvPr/>
        </p:nvSpPr>
        <p:spPr>
          <a:xfrm>
            <a:off x="1295400" y="3505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 name="Oval 10"/>
          <p:cNvSpPr/>
          <p:nvPr/>
        </p:nvSpPr>
        <p:spPr>
          <a:xfrm>
            <a:off x="1981200" y="35814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 name="Oval 11"/>
          <p:cNvSpPr/>
          <p:nvPr/>
        </p:nvSpPr>
        <p:spPr>
          <a:xfrm>
            <a:off x="838200" y="4267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 name="Oval 12"/>
          <p:cNvSpPr/>
          <p:nvPr/>
        </p:nvSpPr>
        <p:spPr>
          <a:xfrm>
            <a:off x="457200" y="5029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Oval 13"/>
          <p:cNvSpPr/>
          <p:nvPr/>
        </p:nvSpPr>
        <p:spPr>
          <a:xfrm>
            <a:off x="1676400" y="43434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5" name="Oval 14"/>
          <p:cNvSpPr/>
          <p:nvPr/>
        </p:nvSpPr>
        <p:spPr>
          <a:xfrm>
            <a:off x="2590800" y="4267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6" name="Oval 15"/>
          <p:cNvSpPr/>
          <p:nvPr/>
        </p:nvSpPr>
        <p:spPr>
          <a:xfrm>
            <a:off x="1295400" y="5029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7" name="Oval 16"/>
          <p:cNvSpPr/>
          <p:nvPr/>
        </p:nvSpPr>
        <p:spPr>
          <a:xfrm>
            <a:off x="1981200" y="5029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8" name="Oval 17"/>
          <p:cNvSpPr/>
          <p:nvPr/>
        </p:nvSpPr>
        <p:spPr>
          <a:xfrm>
            <a:off x="4419600" y="4267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9" name="Oval 18"/>
          <p:cNvSpPr/>
          <p:nvPr/>
        </p:nvSpPr>
        <p:spPr>
          <a:xfrm>
            <a:off x="5029200" y="4267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Oval 19"/>
          <p:cNvSpPr/>
          <p:nvPr/>
        </p:nvSpPr>
        <p:spPr>
          <a:xfrm>
            <a:off x="5638800" y="4267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1" name="Oval 20"/>
          <p:cNvSpPr/>
          <p:nvPr/>
        </p:nvSpPr>
        <p:spPr>
          <a:xfrm>
            <a:off x="4800600" y="49530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2" name="Oval 21"/>
          <p:cNvSpPr/>
          <p:nvPr/>
        </p:nvSpPr>
        <p:spPr>
          <a:xfrm>
            <a:off x="5334000" y="5029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3" name="Oval 22"/>
          <p:cNvSpPr/>
          <p:nvPr/>
        </p:nvSpPr>
        <p:spPr>
          <a:xfrm>
            <a:off x="5943600" y="5029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4" name="Oval 23"/>
          <p:cNvSpPr/>
          <p:nvPr/>
        </p:nvSpPr>
        <p:spPr>
          <a:xfrm>
            <a:off x="6553200" y="4267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5" name="Oval 24"/>
          <p:cNvSpPr/>
          <p:nvPr/>
        </p:nvSpPr>
        <p:spPr>
          <a:xfrm>
            <a:off x="7543800" y="4267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6" name="Oval 25"/>
          <p:cNvSpPr/>
          <p:nvPr/>
        </p:nvSpPr>
        <p:spPr>
          <a:xfrm>
            <a:off x="8305800" y="4267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7" name="Oval 26"/>
          <p:cNvSpPr/>
          <p:nvPr/>
        </p:nvSpPr>
        <p:spPr>
          <a:xfrm>
            <a:off x="8153400" y="49530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8" name="Oval 27"/>
          <p:cNvSpPr/>
          <p:nvPr/>
        </p:nvSpPr>
        <p:spPr>
          <a:xfrm>
            <a:off x="8839200" y="5029200"/>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29" name="Straight Arrow Connector 28"/>
          <p:cNvCxnSpPr>
            <a:stCxn id="6" idx="3"/>
            <a:endCxn id="10" idx="7"/>
          </p:cNvCxnSpPr>
          <p:nvPr/>
        </p:nvCxnSpPr>
        <p:spPr>
          <a:xfrm rot="5400000">
            <a:off x="2546163" y="1871522"/>
            <a:ext cx="622674" cy="27339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6" idx="5"/>
            <a:endCxn id="7" idx="0"/>
          </p:cNvCxnSpPr>
          <p:nvPr/>
        </p:nvCxnSpPr>
        <p:spPr>
          <a:xfrm rot="16200000" flipH="1">
            <a:off x="4551993" y="2761292"/>
            <a:ext cx="501837" cy="8335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6" idx="3"/>
            <a:endCxn id="11" idx="7"/>
          </p:cNvCxnSpPr>
          <p:nvPr/>
        </p:nvCxnSpPr>
        <p:spPr>
          <a:xfrm rot="5400000">
            <a:off x="2850963" y="2252522"/>
            <a:ext cx="698874" cy="20481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6" idx="6"/>
            <a:endCxn id="9" idx="1"/>
          </p:cNvCxnSpPr>
          <p:nvPr/>
        </p:nvCxnSpPr>
        <p:spPr>
          <a:xfrm>
            <a:off x="4419600" y="2819400"/>
            <a:ext cx="1862278" cy="6542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6" idx="6"/>
            <a:endCxn id="8" idx="7"/>
          </p:cNvCxnSpPr>
          <p:nvPr/>
        </p:nvCxnSpPr>
        <p:spPr>
          <a:xfrm>
            <a:off x="4419600" y="2819400"/>
            <a:ext cx="3700322" cy="7304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1" idx="4"/>
            <a:endCxn id="15" idx="1"/>
          </p:cNvCxnSpPr>
          <p:nvPr/>
        </p:nvCxnSpPr>
        <p:spPr>
          <a:xfrm rot="16200000" flipH="1">
            <a:off x="2147071" y="3834629"/>
            <a:ext cx="425637" cy="528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11" idx="4"/>
            <a:endCxn id="14" idx="1"/>
          </p:cNvCxnSpPr>
          <p:nvPr/>
        </p:nvCxnSpPr>
        <p:spPr>
          <a:xfrm rot="5400000">
            <a:off x="1651771" y="3944307"/>
            <a:ext cx="501837" cy="3856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14" idx="3"/>
            <a:endCxn id="16" idx="7"/>
          </p:cNvCxnSpPr>
          <p:nvPr/>
        </p:nvCxnSpPr>
        <p:spPr>
          <a:xfrm rot="5400000">
            <a:off x="1365063" y="4729022"/>
            <a:ext cx="470274" cy="2193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4" idx="6"/>
            <a:endCxn id="17" idx="0"/>
          </p:cNvCxnSpPr>
          <p:nvPr/>
        </p:nvCxnSpPr>
        <p:spPr>
          <a:xfrm>
            <a:off x="1905000" y="4495800"/>
            <a:ext cx="1905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7" idx="3"/>
            <a:endCxn id="18" idx="7"/>
          </p:cNvCxnSpPr>
          <p:nvPr/>
        </p:nvCxnSpPr>
        <p:spPr>
          <a:xfrm rot="5400000">
            <a:off x="4565463" y="3738422"/>
            <a:ext cx="622674" cy="5241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7" idx="4"/>
            <a:endCxn id="19" idx="0"/>
          </p:cNvCxnSpPr>
          <p:nvPr/>
        </p:nvCxnSpPr>
        <p:spPr>
          <a:xfrm rot="5400000">
            <a:off x="4914900" y="3962400"/>
            <a:ext cx="533400" cy="76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7" idx="5"/>
            <a:endCxn id="20" idx="1"/>
          </p:cNvCxnSpPr>
          <p:nvPr/>
        </p:nvCxnSpPr>
        <p:spPr>
          <a:xfrm rot="16200000" flipH="1">
            <a:off x="5175063" y="3814622"/>
            <a:ext cx="622674" cy="3717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1" name="Straight Arrow Connector 40"/>
          <p:cNvCxnSpPr>
            <a:stCxn id="19" idx="4"/>
            <a:endCxn id="21" idx="7"/>
          </p:cNvCxnSpPr>
          <p:nvPr/>
        </p:nvCxnSpPr>
        <p:spPr>
          <a:xfrm rot="5400000">
            <a:off x="4856793" y="4710929"/>
            <a:ext cx="425637" cy="147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a:stCxn id="19" idx="5"/>
            <a:endCxn id="22" idx="7"/>
          </p:cNvCxnSpPr>
          <p:nvPr/>
        </p:nvCxnSpPr>
        <p:spPr>
          <a:xfrm rot="16200000" flipH="1">
            <a:off x="5103485" y="4648200"/>
            <a:ext cx="546474"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0" idx="5"/>
            <a:endCxn id="23" idx="0"/>
          </p:cNvCxnSpPr>
          <p:nvPr/>
        </p:nvCxnSpPr>
        <p:spPr>
          <a:xfrm rot="16200000" flipH="1">
            <a:off x="5694993" y="4666292"/>
            <a:ext cx="501837" cy="2239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4" name="Straight Arrow Connector 43"/>
          <p:cNvCxnSpPr>
            <a:stCxn id="9" idx="5"/>
            <a:endCxn id="24" idx="0"/>
          </p:cNvCxnSpPr>
          <p:nvPr/>
        </p:nvCxnSpPr>
        <p:spPr>
          <a:xfrm rot="16200000" flipH="1">
            <a:off x="6266493" y="3866192"/>
            <a:ext cx="578037" cy="2239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8" idx="3"/>
            <a:endCxn id="25" idx="7"/>
          </p:cNvCxnSpPr>
          <p:nvPr/>
        </p:nvCxnSpPr>
        <p:spPr>
          <a:xfrm rot="5400000">
            <a:off x="7575363" y="3928922"/>
            <a:ext cx="546474" cy="2193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a:stCxn id="8" idx="5"/>
            <a:endCxn id="26" idx="0"/>
          </p:cNvCxnSpPr>
          <p:nvPr/>
        </p:nvCxnSpPr>
        <p:spPr>
          <a:xfrm rot="16200000" flipH="1">
            <a:off x="8019093" y="3866192"/>
            <a:ext cx="501837" cy="3001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a:stCxn id="26" idx="4"/>
            <a:endCxn id="27" idx="7"/>
          </p:cNvCxnSpPr>
          <p:nvPr/>
        </p:nvCxnSpPr>
        <p:spPr>
          <a:xfrm rot="5400000">
            <a:off x="8171493" y="4749029"/>
            <a:ext cx="425637" cy="715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8" name="Straight Arrow Connector 47"/>
          <p:cNvCxnSpPr>
            <a:stCxn id="26" idx="5"/>
            <a:endCxn id="28" idx="7"/>
          </p:cNvCxnSpPr>
          <p:nvPr/>
        </p:nvCxnSpPr>
        <p:spPr>
          <a:xfrm rot="16200000" flipH="1">
            <a:off x="8494385" y="4533900"/>
            <a:ext cx="546474"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10" idx="4"/>
            <a:endCxn id="12" idx="7"/>
          </p:cNvCxnSpPr>
          <p:nvPr/>
        </p:nvCxnSpPr>
        <p:spPr>
          <a:xfrm rot="5400000">
            <a:off x="970593" y="3872729"/>
            <a:ext cx="501837" cy="3763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0" name="Straight Arrow Connector 49"/>
          <p:cNvCxnSpPr>
            <a:stCxn id="12" idx="4"/>
            <a:endCxn id="13" idx="7"/>
          </p:cNvCxnSpPr>
          <p:nvPr/>
        </p:nvCxnSpPr>
        <p:spPr>
          <a:xfrm rot="5400000">
            <a:off x="551493" y="4672829"/>
            <a:ext cx="501837" cy="3001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1" name="TextBox 50"/>
          <p:cNvSpPr txBox="1"/>
          <p:nvPr/>
        </p:nvSpPr>
        <p:spPr>
          <a:xfrm>
            <a:off x="685800" y="3516868"/>
            <a:ext cx="641522" cy="369332"/>
          </a:xfrm>
          <a:prstGeom prst="rect">
            <a:avLst/>
          </a:prstGeom>
          <a:noFill/>
        </p:spPr>
        <p:txBody>
          <a:bodyPr wrap="none" rtlCol="0">
            <a:spAutoFit/>
          </a:bodyPr>
          <a:lstStyle/>
          <a:p>
            <a:r>
              <a:rPr lang="en-US" dirty="0" err="1" smtClean="0"/>
              <a:t>arpa</a:t>
            </a:r>
            <a:endParaRPr lang="en-US" dirty="0"/>
          </a:p>
        </p:txBody>
      </p:sp>
      <p:sp>
        <p:nvSpPr>
          <p:cNvPr id="52" name="TextBox 51"/>
          <p:cNvSpPr txBox="1"/>
          <p:nvPr/>
        </p:nvSpPr>
        <p:spPr>
          <a:xfrm>
            <a:off x="1524000" y="3505200"/>
            <a:ext cx="542136" cy="369332"/>
          </a:xfrm>
          <a:prstGeom prst="rect">
            <a:avLst/>
          </a:prstGeom>
          <a:noFill/>
        </p:spPr>
        <p:txBody>
          <a:bodyPr wrap="none" rtlCol="0">
            <a:spAutoFit/>
          </a:bodyPr>
          <a:lstStyle/>
          <a:p>
            <a:r>
              <a:rPr lang="en-US" dirty="0" smtClean="0"/>
              <a:t>com</a:t>
            </a:r>
            <a:endParaRPr lang="en-US" dirty="0"/>
          </a:p>
        </p:txBody>
      </p:sp>
      <p:sp>
        <p:nvSpPr>
          <p:cNvPr id="53" name="TextBox 52"/>
          <p:cNvSpPr txBox="1"/>
          <p:nvPr/>
        </p:nvSpPr>
        <p:spPr>
          <a:xfrm>
            <a:off x="4563264" y="3429000"/>
            <a:ext cx="503664" cy="369332"/>
          </a:xfrm>
          <a:prstGeom prst="rect">
            <a:avLst/>
          </a:prstGeom>
          <a:noFill/>
        </p:spPr>
        <p:txBody>
          <a:bodyPr wrap="none" rtlCol="0">
            <a:spAutoFit/>
          </a:bodyPr>
          <a:lstStyle/>
          <a:p>
            <a:r>
              <a:rPr lang="en-US" dirty="0" smtClean="0"/>
              <a:t>org</a:t>
            </a:r>
            <a:endParaRPr lang="en-US" dirty="0"/>
          </a:p>
        </p:txBody>
      </p:sp>
      <p:sp>
        <p:nvSpPr>
          <p:cNvPr id="54" name="TextBox 53"/>
          <p:cNvSpPr txBox="1"/>
          <p:nvPr/>
        </p:nvSpPr>
        <p:spPr>
          <a:xfrm>
            <a:off x="5744736" y="3440668"/>
            <a:ext cx="437940" cy="369332"/>
          </a:xfrm>
          <a:prstGeom prst="rect">
            <a:avLst/>
          </a:prstGeom>
          <a:noFill/>
        </p:spPr>
        <p:txBody>
          <a:bodyPr wrap="none" rtlCol="0">
            <a:spAutoFit/>
          </a:bodyPr>
          <a:lstStyle/>
          <a:p>
            <a:r>
              <a:rPr lang="en-US" dirty="0" smtClean="0"/>
              <a:t>ad</a:t>
            </a:r>
            <a:endParaRPr lang="en-US" dirty="0"/>
          </a:p>
        </p:txBody>
      </p:sp>
      <p:sp>
        <p:nvSpPr>
          <p:cNvPr id="55" name="TextBox 54"/>
          <p:cNvSpPr txBox="1"/>
          <p:nvPr/>
        </p:nvSpPr>
        <p:spPr>
          <a:xfrm>
            <a:off x="7485256" y="3516868"/>
            <a:ext cx="439544" cy="369332"/>
          </a:xfrm>
          <a:prstGeom prst="rect">
            <a:avLst/>
          </a:prstGeom>
          <a:noFill/>
        </p:spPr>
        <p:txBody>
          <a:bodyPr wrap="none" rtlCol="0">
            <a:spAutoFit/>
          </a:bodyPr>
          <a:lstStyle/>
          <a:p>
            <a:r>
              <a:rPr lang="en-US" dirty="0" err="1" smtClean="0"/>
              <a:t>zw</a:t>
            </a:r>
            <a:endParaRPr lang="en-US" dirty="0"/>
          </a:p>
        </p:txBody>
      </p:sp>
      <p:sp>
        <p:nvSpPr>
          <p:cNvPr id="56" name="Oval 55"/>
          <p:cNvSpPr/>
          <p:nvPr/>
        </p:nvSpPr>
        <p:spPr>
          <a:xfrm>
            <a:off x="3962400" y="36576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Oval 56"/>
          <p:cNvSpPr/>
          <p:nvPr/>
        </p:nvSpPr>
        <p:spPr>
          <a:xfrm>
            <a:off x="2819400" y="36576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Oval 57"/>
          <p:cNvSpPr/>
          <p:nvPr/>
        </p:nvSpPr>
        <p:spPr>
          <a:xfrm>
            <a:off x="3200400" y="36576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Oval 58"/>
          <p:cNvSpPr/>
          <p:nvPr/>
        </p:nvSpPr>
        <p:spPr>
          <a:xfrm>
            <a:off x="3581400" y="36576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Oval 59"/>
          <p:cNvSpPr/>
          <p:nvPr/>
        </p:nvSpPr>
        <p:spPr>
          <a:xfrm>
            <a:off x="7391400" y="36576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Oval 60"/>
          <p:cNvSpPr/>
          <p:nvPr/>
        </p:nvSpPr>
        <p:spPr>
          <a:xfrm>
            <a:off x="6629400" y="36576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Oval 61"/>
          <p:cNvSpPr/>
          <p:nvPr/>
        </p:nvSpPr>
        <p:spPr>
          <a:xfrm>
            <a:off x="7010400" y="3657600"/>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5" name="TextBox 64"/>
          <p:cNvSpPr txBox="1"/>
          <p:nvPr/>
        </p:nvSpPr>
        <p:spPr>
          <a:xfrm>
            <a:off x="4876800" y="2590800"/>
            <a:ext cx="1256434"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smtClean="0"/>
              <a:t>Root Server</a:t>
            </a:r>
            <a:endParaRPr lang="en-US" dirty="0"/>
          </a:p>
        </p:txBody>
      </p:sp>
      <p:sp>
        <p:nvSpPr>
          <p:cNvPr id="66" name="TextBox 65"/>
          <p:cNvSpPr txBox="1"/>
          <p:nvPr/>
        </p:nvSpPr>
        <p:spPr>
          <a:xfrm>
            <a:off x="8305800" y="3352800"/>
            <a:ext cx="513282" cy="369332"/>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smtClean="0"/>
              <a:t>TLD</a:t>
            </a:r>
            <a:endParaRPr lang="en-US" dirty="0"/>
          </a:p>
        </p:txBody>
      </p:sp>
      <p:sp>
        <p:nvSpPr>
          <p:cNvPr id="67" name="TextBox 66"/>
          <p:cNvSpPr txBox="1"/>
          <p:nvPr/>
        </p:nvSpPr>
        <p:spPr>
          <a:xfrm>
            <a:off x="228600" y="4050268"/>
            <a:ext cx="184731" cy="369332"/>
          </a:xfrm>
          <a:prstGeom prst="rect">
            <a:avLst/>
          </a:prstGeom>
          <a:noFill/>
        </p:spPr>
        <p:txBody>
          <a:bodyPr wrap="none" rtlCol="0">
            <a:spAutoFit/>
          </a:bodyPr>
          <a:lstStyle/>
          <a:p>
            <a:endParaRPr lang="en-US" dirty="0"/>
          </a:p>
        </p:txBody>
      </p:sp>
      <p:sp>
        <p:nvSpPr>
          <p:cNvPr id="68" name="TextBox 67"/>
          <p:cNvSpPr txBox="1"/>
          <p:nvPr/>
        </p:nvSpPr>
        <p:spPr>
          <a:xfrm>
            <a:off x="2895600" y="4267200"/>
            <a:ext cx="1008802" cy="369332"/>
          </a:xfrm>
          <a:prstGeom prst="rect">
            <a:avLst/>
          </a:prstGeom>
          <a:noFill/>
        </p:spPr>
        <p:txBody>
          <a:bodyPr wrap="none" rtlCol="0">
            <a:spAutoFit/>
          </a:bodyPr>
          <a:lstStyle/>
          <a:p>
            <a:r>
              <a:rPr lang="en-US" dirty="0" smtClean="0"/>
              <a:t>cisco.com</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a:p>
        </p:txBody>
      </p:sp>
      <p:sp>
        <p:nvSpPr>
          <p:cNvPr id="6" name="Title 5"/>
          <p:cNvSpPr>
            <a:spLocks noGrp="1"/>
          </p:cNvSpPr>
          <p:nvPr>
            <p:ph type="title"/>
          </p:nvPr>
        </p:nvSpPr>
        <p:spPr/>
        <p:txBody>
          <a:bodyPr/>
          <a:lstStyle/>
          <a:p>
            <a:r>
              <a:rPr lang="en-US" dirty="0" smtClean="0"/>
              <a:t>DNS</a:t>
            </a:r>
            <a:endParaRPr lang="en-US" dirty="0"/>
          </a:p>
        </p:txBody>
      </p:sp>
      <p:sp>
        <p:nvSpPr>
          <p:cNvPr id="4" name="Slide Number Placeholder 3"/>
          <p:cNvSpPr>
            <a:spLocks noGrp="1"/>
          </p:cNvSpPr>
          <p:nvPr>
            <p:ph type="sldNum" sz="quarter" idx="11"/>
          </p:nvPr>
        </p:nvSpPr>
        <p:spPr/>
        <p:txBody>
          <a:bodyPr>
            <a:normAutofit/>
          </a:bodyPr>
          <a:lstStyle/>
          <a:p>
            <a:fld id="{0820103F-9868-4266-A661-928D99A18F90}"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DNS Server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20</a:t>
            </a:fld>
            <a:endParaRPr lang="en-US"/>
          </a:p>
        </p:txBody>
      </p:sp>
      <p:sp>
        <p:nvSpPr>
          <p:cNvPr id="5" name="Content Placeholder 4"/>
          <p:cNvSpPr>
            <a:spLocks noGrp="1"/>
          </p:cNvSpPr>
          <p:nvPr>
            <p:ph sz="quarter" idx="1"/>
          </p:nvPr>
        </p:nvSpPr>
        <p:spPr>
          <a:xfrm>
            <a:off x="612648" y="1600200"/>
            <a:ext cx="8153400" cy="1752600"/>
          </a:xfrm>
        </p:spPr>
        <p:txBody>
          <a:bodyPr>
            <a:normAutofit lnSpcReduction="10000"/>
          </a:bodyPr>
          <a:lstStyle/>
          <a:p>
            <a:r>
              <a:rPr lang="en-US" dirty="0" smtClean="0"/>
              <a:t>Root DNS Server</a:t>
            </a:r>
          </a:p>
          <a:p>
            <a:pPr lvl="1"/>
            <a:r>
              <a:rPr lang="en-US" dirty="0" smtClean="0"/>
              <a:t>Number of Root servers distributed throughout the world</a:t>
            </a:r>
          </a:p>
          <a:p>
            <a:pPr lvl="1"/>
            <a:r>
              <a:rPr lang="en-US" dirty="0" smtClean="0"/>
              <a:t>Some servers are in fact cluster</a:t>
            </a:r>
            <a:endParaRPr lang="en-US" dirty="0"/>
          </a:p>
        </p:txBody>
      </p:sp>
      <p:pic>
        <p:nvPicPr>
          <p:cNvPr id="1026" name="Picture 2"/>
          <p:cNvPicPr>
            <a:picLocks noChangeAspect="1" noChangeArrowheads="1"/>
          </p:cNvPicPr>
          <p:nvPr/>
        </p:nvPicPr>
        <p:blipFill>
          <a:blip r:embed="rId2"/>
          <a:srcRect/>
          <a:stretch>
            <a:fillRect/>
          </a:stretch>
        </p:blipFill>
        <p:spPr bwMode="auto">
          <a:xfrm>
            <a:off x="990600" y="3276600"/>
            <a:ext cx="7315200" cy="2667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TLD Server &amp; Authoritative DNS Server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21</a:t>
            </a:fld>
            <a:endParaRPr lang="en-US"/>
          </a:p>
        </p:txBody>
      </p:sp>
      <p:sp>
        <p:nvSpPr>
          <p:cNvPr id="5" name="Content Placeholder 4"/>
          <p:cNvSpPr>
            <a:spLocks noGrp="1"/>
          </p:cNvSpPr>
          <p:nvPr>
            <p:ph sz="quarter" idx="1"/>
          </p:nvPr>
        </p:nvSpPr>
        <p:spPr/>
        <p:txBody>
          <a:bodyPr/>
          <a:lstStyle/>
          <a:p>
            <a:r>
              <a:rPr lang="en-US" dirty="0" smtClean="0"/>
              <a:t>TLD Server</a:t>
            </a:r>
          </a:p>
          <a:p>
            <a:pPr lvl="1"/>
            <a:r>
              <a:rPr lang="en-US" dirty="0" smtClean="0"/>
              <a:t>These servers are responsible for </a:t>
            </a:r>
            <a:r>
              <a:rPr lang="en-US" dirty="0" smtClean="0">
                <a:solidFill>
                  <a:srgbClr val="FF0000"/>
                </a:solidFill>
              </a:rPr>
              <a:t>Generic Top-level Domains</a:t>
            </a:r>
            <a:r>
              <a:rPr lang="en-US" dirty="0" smtClean="0"/>
              <a:t> such as com, org, net, </a:t>
            </a:r>
            <a:r>
              <a:rPr lang="en-US" dirty="0" err="1" smtClean="0"/>
              <a:t>edu</a:t>
            </a:r>
            <a:r>
              <a:rPr lang="en-US" dirty="0" smtClean="0"/>
              <a:t> and </a:t>
            </a:r>
            <a:r>
              <a:rPr lang="en-US" dirty="0" err="1" smtClean="0"/>
              <a:t>gov</a:t>
            </a:r>
            <a:r>
              <a:rPr lang="en-US" dirty="0" smtClean="0"/>
              <a:t> and all of the </a:t>
            </a:r>
            <a:r>
              <a:rPr lang="en-US" dirty="0" smtClean="0">
                <a:solidFill>
                  <a:srgbClr val="FF0000"/>
                </a:solidFill>
              </a:rPr>
              <a:t>Country Top-level Domains </a:t>
            </a:r>
            <a:r>
              <a:rPr lang="en-US" dirty="0" smtClean="0"/>
              <a:t>such as </a:t>
            </a:r>
            <a:r>
              <a:rPr lang="en-US" dirty="0" err="1" smtClean="0"/>
              <a:t>uk</a:t>
            </a:r>
            <a:r>
              <a:rPr lang="en-US" dirty="0" smtClean="0"/>
              <a:t>, </a:t>
            </a:r>
            <a:r>
              <a:rPr lang="en-US" dirty="0" err="1" smtClean="0"/>
              <a:t>fr</a:t>
            </a:r>
            <a:r>
              <a:rPr lang="en-US" dirty="0" smtClean="0"/>
              <a:t>, ca, </a:t>
            </a:r>
            <a:r>
              <a:rPr lang="en-US" dirty="0" err="1" smtClean="0"/>
              <a:t>bd</a:t>
            </a:r>
            <a:endParaRPr lang="en-US" dirty="0" smtClean="0"/>
          </a:p>
          <a:p>
            <a:r>
              <a:rPr lang="en-US" dirty="0" smtClean="0"/>
              <a:t>Authoritative DNS Server</a:t>
            </a:r>
          </a:p>
          <a:p>
            <a:pPr lvl="1"/>
            <a:r>
              <a:rPr lang="en-US" dirty="0" smtClean="0"/>
              <a:t>Every organization with publicly accessible host must provide publicly accessible DNS records that map names of those host to IP Addresses</a:t>
            </a:r>
          </a:p>
          <a:p>
            <a:pPr lvl="1"/>
            <a:r>
              <a:rPr lang="en-US" dirty="0" smtClean="0"/>
              <a:t>An organization authoritative DNS houses these DNS records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DNS Server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22</a:t>
            </a:fld>
            <a:endParaRPr lang="en-US"/>
          </a:p>
        </p:txBody>
      </p:sp>
      <p:sp>
        <p:nvSpPr>
          <p:cNvPr id="5" name="Content Placeholder 4"/>
          <p:cNvSpPr>
            <a:spLocks noGrp="1"/>
          </p:cNvSpPr>
          <p:nvPr>
            <p:ph sz="quarter" idx="1"/>
          </p:nvPr>
        </p:nvSpPr>
        <p:spPr/>
        <p:txBody>
          <a:bodyPr/>
          <a:lstStyle/>
          <a:p>
            <a:r>
              <a:rPr lang="en-US" dirty="0" smtClean="0"/>
              <a:t>Does not strictly belong to the hierarchy of servers</a:t>
            </a:r>
          </a:p>
          <a:p>
            <a:r>
              <a:rPr lang="en-US" dirty="0" smtClean="0"/>
              <a:t>Each ISP has a local DNS server</a:t>
            </a:r>
          </a:p>
          <a:p>
            <a:r>
              <a:rPr lang="en-US" dirty="0" smtClean="0"/>
              <a:t>When a host connects to the ISP, the ISP provides IP addresses one or more of its local DNS servers</a:t>
            </a:r>
          </a:p>
          <a:p>
            <a:r>
              <a:rPr lang="en-US" dirty="0" smtClean="0"/>
              <a:t>When a host makes a DNS query, the query is sent to the local DNS server which acts as a proxy, forwarding the query into the DNS server hierarchy</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23</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smtClean="0"/>
              <a:t>Refers to a certain portion or administrative space within the global DNS</a:t>
            </a:r>
          </a:p>
          <a:p>
            <a:r>
              <a:rPr lang="en-US" dirty="0" smtClean="0"/>
              <a:t>All DNS zones form the DNS namespace </a:t>
            </a:r>
          </a:p>
          <a:p>
            <a:r>
              <a:rPr lang="en-US" dirty="0" smtClean="0"/>
              <a:t>Depending on the administrative rights delegated to a certain entity, DNS zones may consist of only one domain, or of many domains and sub-domains. </a:t>
            </a:r>
          </a:p>
          <a:p>
            <a:r>
              <a:rPr lang="en-US" dirty="0" smtClean="0"/>
              <a:t>Further authority over a sub-space could be delegated to other servers, if necessary.</a:t>
            </a:r>
          </a:p>
          <a:p>
            <a:r>
              <a:rPr lang="en-US" dirty="0" smtClean="0">
                <a:solidFill>
                  <a:srgbClr val="FF0000"/>
                </a:solidFill>
              </a:rPr>
              <a:t>Zone File </a:t>
            </a:r>
            <a:r>
              <a:rPr lang="en-US" dirty="0" smtClean="0"/>
              <a:t>keeps all information for every node under the domain</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24</a:t>
            </a:fld>
            <a:endParaRPr lang="en-US"/>
          </a:p>
        </p:txBody>
      </p:sp>
      <p:sp>
        <p:nvSpPr>
          <p:cNvPr id="8" name="Oval 7"/>
          <p:cNvSpPr/>
          <p:nvPr/>
        </p:nvSpPr>
        <p:spPr>
          <a:xfrm>
            <a:off x="2971800" y="2483038"/>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1" name="Oval 10"/>
          <p:cNvSpPr/>
          <p:nvPr/>
        </p:nvSpPr>
        <p:spPr>
          <a:xfrm>
            <a:off x="2667000" y="3245038"/>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2" name="Oval 11"/>
          <p:cNvSpPr/>
          <p:nvPr/>
        </p:nvSpPr>
        <p:spPr>
          <a:xfrm>
            <a:off x="3581400" y="3168838"/>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3" name="Oval 12"/>
          <p:cNvSpPr/>
          <p:nvPr/>
        </p:nvSpPr>
        <p:spPr>
          <a:xfrm>
            <a:off x="2286000" y="3930838"/>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4" name="Oval 13"/>
          <p:cNvSpPr/>
          <p:nvPr/>
        </p:nvSpPr>
        <p:spPr>
          <a:xfrm>
            <a:off x="2971800" y="3930838"/>
            <a:ext cx="228600" cy="3048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21" name="Straight Arrow Connector 20"/>
          <p:cNvCxnSpPr/>
          <p:nvPr/>
        </p:nvCxnSpPr>
        <p:spPr>
          <a:xfrm rot="5400000">
            <a:off x="3536763" y="773160"/>
            <a:ext cx="622674" cy="27339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rot="16200000" flipH="1">
            <a:off x="5542593" y="1662930"/>
            <a:ext cx="501837" cy="8335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8" idx="7"/>
          </p:cNvCxnSpPr>
          <p:nvPr/>
        </p:nvCxnSpPr>
        <p:spPr>
          <a:xfrm rot="5400000">
            <a:off x="3841563" y="1154160"/>
            <a:ext cx="698874" cy="20481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8" idx="4"/>
            <a:endCxn id="12" idx="1"/>
          </p:cNvCxnSpPr>
          <p:nvPr/>
        </p:nvCxnSpPr>
        <p:spPr>
          <a:xfrm rot="16200000" flipH="1">
            <a:off x="3137671" y="2736267"/>
            <a:ext cx="425637" cy="528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8" idx="4"/>
            <a:endCxn id="11" idx="1"/>
          </p:cNvCxnSpPr>
          <p:nvPr/>
        </p:nvCxnSpPr>
        <p:spPr>
          <a:xfrm rot="5400000">
            <a:off x="2642371" y="2845945"/>
            <a:ext cx="501837" cy="38562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11" idx="3"/>
            <a:endCxn id="13" idx="7"/>
          </p:cNvCxnSpPr>
          <p:nvPr/>
        </p:nvCxnSpPr>
        <p:spPr>
          <a:xfrm rot="5400000">
            <a:off x="2355663" y="3630660"/>
            <a:ext cx="470274" cy="21935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11" idx="6"/>
            <a:endCxn id="14" idx="0"/>
          </p:cNvCxnSpPr>
          <p:nvPr/>
        </p:nvCxnSpPr>
        <p:spPr>
          <a:xfrm>
            <a:off x="2895600" y="3397438"/>
            <a:ext cx="1905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1447800" y="2406838"/>
            <a:ext cx="1160895" cy="369332"/>
          </a:xfrm>
          <a:prstGeom prst="rect">
            <a:avLst/>
          </a:prstGeom>
          <a:noFill/>
        </p:spPr>
        <p:txBody>
          <a:bodyPr wrap="none" rtlCol="0">
            <a:spAutoFit/>
          </a:bodyPr>
          <a:lstStyle/>
          <a:p>
            <a:r>
              <a:rPr lang="en-US" dirty="0" smtClean="0"/>
              <a:t>buet.ac.bd</a:t>
            </a:r>
            <a:endParaRPr lang="en-US" dirty="0"/>
          </a:p>
        </p:txBody>
      </p:sp>
      <p:sp>
        <p:nvSpPr>
          <p:cNvPr id="39" name="Oval 38"/>
          <p:cNvSpPr/>
          <p:nvPr/>
        </p:nvSpPr>
        <p:spPr>
          <a:xfrm>
            <a:off x="4953000" y="2559238"/>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p:cNvSpPr/>
          <p:nvPr/>
        </p:nvSpPr>
        <p:spPr>
          <a:xfrm>
            <a:off x="4191000" y="2559238"/>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p:cNvSpPr/>
          <p:nvPr/>
        </p:nvSpPr>
        <p:spPr>
          <a:xfrm>
            <a:off x="4572000" y="2559238"/>
            <a:ext cx="762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p:cNvSpPr/>
          <p:nvPr/>
        </p:nvSpPr>
        <p:spPr>
          <a:xfrm>
            <a:off x="2259443" y="3141483"/>
            <a:ext cx="1091307" cy="1534353"/>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rot="19274994">
            <a:off x="2868737" y="2338304"/>
            <a:ext cx="914400" cy="1447800"/>
          </a:xfrm>
          <a:prstGeom prst="ellipse">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62000" y="3200400"/>
            <a:ext cx="1490473" cy="369332"/>
          </a:xfrm>
          <a:prstGeom prst="rect">
            <a:avLst/>
          </a:prstGeom>
          <a:noFill/>
        </p:spPr>
        <p:txBody>
          <a:bodyPr wrap="none" rtlCol="0">
            <a:spAutoFit/>
          </a:bodyPr>
          <a:lstStyle/>
          <a:p>
            <a:r>
              <a:rPr lang="en-US" dirty="0" smtClean="0"/>
              <a:t>cse.buet.ac.bd</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Authoritative DNS Server Types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25</a:t>
            </a:fld>
            <a:endParaRPr lang="en-US"/>
          </a:p>
        </p:txBody>
      </p:sp>
      <p:sp>
        <p:nvSpPr>
          <p:cNvPr id="5" name="Content Placeholder 4"/>
          <p:cNvSpPr>
            <a:spLocks noGrp="1"/>
          </p:cNvSpPr>
          <p:nvPr>
            <p:ph sz="quarter" idx="1"/>
          </p:nvPr>
        </p:nvSpPr>
        <p:spPr/>
        <p:txBody>
          <a:bodyPr/>
          <a:lstStyle/>
          <a:p>
            <a:r>
              <a:rPr lang="en-US" dirty="0" smtClean="0"/>
              <a:t>Primary DNS Server</a:t>
            </a:r>
          </a:p>
          <a:p>
            <a:pPr lvl="1"/>
            <a:r>
              <a:rPr lang="en-US" dirty="0" smtClean="0"/>
              <a:t>Stores a file about the zone for which it is </a:t>
            </a:r>
            <a:r>
              <a:rPr lang="en-US" dirty="0" smtClean="0">
                <a:solidFill>
                  <a:srgbClr val="FF0000"/>
                </a:solidFill>
              </a:rPr>
              <a:t>an authority</a:t>
            </a:r>
          </a:p>
          <a:p>
            <a:pPr lvl="1"/>
            <a:r>
              <a:rPr lang="en-US" dirty="0" smtClean="0"/>
              <a:t>Responsible for creating, maintaining and updating Zone file</a:t>
            </a:r>
          </a:p>
          <a:p>
            <a:pPr lvl="1"/>
            <a:r>
              <a:rPr lang="en-US" dirty="0" smtClean="0"/>
              <a:t>Stores zone file in a local disk</a:t>
            </a:r>
          </a:p>
          <a:p>
            <a:r>
              <a:rPr lang="en-US" dirty="0" smtClean="0"/>
              <a:t>Secondary DNS Server</a:t>
            </a:r>
          </a:p>
          <a:p>
            <a:pPr lvl="1"/>
            <a:r>
              <a:rPr lang="en-US" dirty="0" smtClean="0"/>
              <a:t>Transfers the complete information about a zone from another server (primary or secondary) and stores the file in the local disk</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and Secondary Servers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26</a:t>
            </a:fld>
            <a:endParaRPr lang="en-US"/>
          </a:p>
        </p:txBody>
      </p:sp>
      <p:sp>
        <p:nvSpPr>
          <p:cNvPr id="5" name="Content Placeholder 4"/>
          <p:cNvSpPr>
            <a:spLocks noGrp="1"/>
          </p:cNvSpPr>
          <p:nvPr>
            <p:ph sz="quarter" idx="1"/>
          </p:nvPr>
        </p:nvSpPr>
        <p:spPr/>
        <p:txBody>
          <a:bodyPr/>
          <a:lstStyle/>
          <a:p>
            <a:r>
              <a:rPr lang="en-US" dirty="0" smtClean="0"/>
              <a:t>Both are </a:t>
            </a:r>
            <a:r>
              <a:rPr lang="en-US" dirty="0" smtClean="0">
                <a:solidFill>
                  <a:srgbClr val="FF0000"/>
                </a:solidFill>
              </a:rPr>
              <a:t>authoritative</a:t>
            </a:r>
            <a:r>
              <a:rPr lang="en-US" dirty="0" smtClean="0"/>
              <a:t> for the zone that they </a:t>
            </a:r>
            <a:r>
              <a:rPr lang="en-US" dirty="0" smtClean="0"/>
              <a:t>serve</a:t>
            </a:r>
          </a:p>
          <a:p>
            <a:pPr>
              <a:buNone/>
            </a:pPr>
            <a:endParaRPr lang="en-US" dirty="0" smtClean="0"/>
          </a:p>
          <a:p>
            <a:r>
              <a:rPr lang="en-US" dirty="0" smtClean="0"/>
              <a:t>The method of downloading information by secondary from primary is known as </a:t>
            </a:r>
            <a:r>
              <a:rPr lang="en-US" dirty="0" smtClean="0">
                <a:solidFill>
                  <a:srgbClr val="FF0000"/>
                </a:solidFill>
              </a:rPr>
              <a:t>Zone Transfer</a:t>
            </a:r>
          </a:p>
          <a:p>
            <a:r>
              <a:rPr lang="en-US" dirty="0" smtClean="0"/>
              <a:t>Utility</a:t>
            </a:r>
          </a:p>
          <a:p>
            <a:pPr lvl="1"/>
            <a:r>
              <a:rPr lang="en-US" dirty="0" smtClean="0"/>
              <a:t>Create Redundancy to </a:t>
            </a:r>
            <a:r>
              <a:rPr lang="en-US" dirty="0" smtClean="0">
                <a:solidFill>
                  <a:srgbClr val="FF0000"/>
                </a:solidFill>
              </a:rPr>
              <a:t>mitigate </a:t>
            </a:r>
            <a:r>
              <a:rPr lang="en-US" dirty="0" smtClean="0">
                <a:solidFill>
                  <a:srgbClr val="FF0000"/>
                </a:solidFill>
              </a:rPr>
              <a:t>failure</a:t>
            </a:r>
            <a:endParaRPr lang="en-US" dirty="0" smtClean="0">
              <a:solidFill>
                <a:srgbClr val="FF0000"/>
              </a:solidFill>
            </a:endParaRPr>
          </a:p>
          <a:p>
            <a:pPr lvl="1"/>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Resolver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27</a:t>
            </a:fld>
            <a:endParaRPr lang="en-US"/>
          </a:p>
        </p:txBody>
      </p:sp>
      <p:sp>
        <p:nvSpPr>
          <p:cNvPr id="5" name="Content Placeholder 4"/>
          <p:cNvSpPr>
            <a:spLocks noGrp="1"/>
          </p:cNvSpPr>
          <p:nvPr>
            <p:ph sz="quarter" idx="1"/>
          </p:nvPr>
        </p:nvSpPr>
        <p:spPr/>
        <p:txBody>
          <a:bodyPr/>
          <a:lstStyle/>
          <a:p>
            <a:r>
              <a:rPr lang="en-US" dirty="0" smtClean="0"/>
              <a:t>Host that needs to map an address to a name or a name to an address calls a DNS client called a Resolver</a:t>
            </a:r>
          </a:p>
          <a:p>
            <a:r>
              <a:rPr lang="en-US" dirty="0" smtClean="0"/>
              <a:t>The resolver accesses the closest DNS server with a mapping request.</a:t>
            </a:r>
          </a:p>
          <a:p>
            <a:r>
              <a:rPr lang="en-US" dirty="0" smtClean="0"/>
              <a:t>If the server has the information, it satisfies the resolver, otherwise, it either refers the resolver to other servers or other servers to provide information</a:t>
            </a:r>
          </a:p>
          <a:p>
            <a:r>
              <a:rPr lang="en-US" dirty="0" smtClean="0"/>
              <a:t>It also checks the occurrence of any error</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Resolution</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28</a:t>
            </a:fld>
            <a:endParaRPr lang="en-US"/>
          </a:p>
        </p:txBody>
      </p:sp>
      <p:sp>
        <p:nvSpPr>
          <p:cNvPr id="5" name="Content Placeholder 4"/>
          <p:cNvSpPr>
            <a:spLocks noGrp="1"/>
          </p:cNvSpPr>
          <p:nvPr>
            <p:ph sz="quarter" idx="1"/>
          </p:nvPr>
        </p:nvSpPr>
        <p:spPr>
          <a:xfrm>
            <a:off x="612648" y="1600200"/>
            <a:ext cx="7921752" cy="4495800"/>
          </a:xfrm>
        </p:spPr>
        <p:txBody>
          <a:bodyPr>
            <a:normAutofit fontScale="92500" lnSpcReduction="10000"/>
          </a:bodyPr>
          <a:lstStyle/>
          <a:p>
            <a:r>
              <a:rPr lang="en-US" dirty="0" smtClean="0"/>
              <a:t>Resolver accepts the server to supply the final answer</a:t>
            </a:r>
          </a:p>
          <a:p>
            <a:r>
              <a:rPr lang="en-US" dirty="0" smtClean="0"/>
              <a:t>If the server is the authority of the DNS, it supplies the answer</a:t>
            </a:r>
          </a:p>
          <a:p>
            <a:r>
              <a:rPr lang="en-US" dirty="0" smtClean="0"/>
              <a:t>If the server is not authority, it send the request to other server (usually parent) and waits for the response.</a:t>
            </a:r>
          </a:p>
          <a:p>
            <a:r>
              <a:rPr lang="en-US" dirty="0" smtClean="0"/>
              <a:t>If the parent is authority, it responds, otherwise, it sends request to another one</a:t>
            </a:r>
          </a:p>
          <a:p>
            <a:r>
              <a:rPr lang="en-US" dirty="0" smtClean="0"/>
              <a:t>When the query is resolved, then the response travel backs to the client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 Resolution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29</a:t>
            </a:fld>
            <a:endParaRPr lang="en-US"/>
          </a:p>
        </p:txBody>
      </p:sp>
      <p:pic>
        <p:nvPicPr>
          <p:cNvPr id="1026" name="Picture 2" descr="C:\Program Files\Microsoft Office\MEDIA\CAGCAT10\j0205582.wmf"/>
          <p:cNvPicPr>
            <a:picLocks noChangeAspect="1" noChangeArrowheads="1"/>
          </p:cNvPicPr>
          <p:nvPr/>
        </p:nvPicPr>
        <p:blipFill>
          <a:blip r:embed="rId2"/>
          <a:srcRect/>
          <a:stretch>
            <a:fillRect/>
          </a:stretch>
        </p:blipFill>
        <p:spPr bwMode="auto">
          <a:xfrm>
            <a:off x="1371600" y="4876800"/>
            <a:ext cx="1112376" cy="1020775"/>
          </a:xfrm>
          <a:prstGeom prst="rect">
            <a:avLst/>
          </a:prstGeom>
          <a:noFill/>
        </p:spPr>
      </p:pic>
      <p:pic>
        <p:nvPicPr>
          <p:cNvPr id="7" name="Picture 2" descr="C:\Program Files\Microsoft Office\MEDIA\CAGCAT10\j0205582.wmf"/>
          <p:cNvPicPr>
            <a:picLocks noChangeAspect="1" noChangeArrowheads="1"/>
          </p:cNvPicPr>
          <p:nvPr/>
        </p:nvPicPr>
        <p:blipFill>
          <a:blip r:embed="rId2"/>
          <a:srcRect/>
          <a:stretch>
            <a:fillRect/>
          </a:stretch>
        </p:blipFill>
        <p:spPr bwMode="auto">
          <a:xfrm>
            <a:off x="1371600" y="2971800"/>
            <a:ext cx="1112376" cy="1020775"/>
          </a:xfrm>
          <a:prstGeom prst="rect">
            <a:avLst/>
          </a:prstGeom>
          <a:noFill/>
        </p:spPr>
      </p:pic>
      <p:pic>
        <p:nvPicPr>
          <p:cNvPr id="8" name="Picture 2" descr="C:\Program Files\Microsoft Office\MEDIA\CAGCAT10\j0205582.wmf"/>
          <p:cNvPicPr>
            <a:picLocks noChangeAspect="1" noChangeArrowheads="1"/>
          </p:cNvPicPr>
          <p:nvPr/>
        </p:nvPicPr>
        <p:blipFill>
          <a:blip r:embed="rId2"/>
          <a:srcRect/>
          <a:stretch>
            <a:fillRect/>
          </a:stretch>
        </p:blipFill>
        <p:spPr bwMode="auto">
          <a:xfrm>
            <a:off x="3048000" y="1600200"/>
            <a:ext cx="1112376" cy="1020775"/>
          </a:xfrm>
          <a:prstGeom prst="rect">
            <a:avLst/>
          </a:prstGeom>
          <a:noFill/>
        </p:spPr>
      </p:pic>
      <p:pic>
        <p:nvPicPr>
          <p:cNvPr id="9" name="Picture 2" descr="C:\Program Files\Microsoft Office\MEDIA\CAGCAT10\j0205582.wmf"/>
          <p:cNvPicPr>
            <a:picLocks noChangeAspect="1" noChangeArrowheads="1"/>
          </p:cNvPicPr>
          <p:nvPr/>
        </p:nvPicPr>
        <p:blipFill>
          <a:blip r:embed="rId2"/>
          <a:srcRect/>
          <a:stretch>
            <a:fillRect/>
          </a:stretch>
        </p:blipFill>
        <p:spPr bwMode="auto">
          <a:xfrm>
            <a:off x="5029200" y="4800600"/>
            <a:ext cx="1112376" cy="1020775"/>
          </a:xfrm>
          <a:prstGeom prst="rect">
            <a:avLst/>
          </a:prstGeom>
          <a:noFill/>
        </p:spPr>
      </p:pic>
      <p:pic>
        <p:nvPicPr>
          <p:cNvPr id="10" name="Picture 2" descr="C:\Program Files\Microsoft Office\MEDIA\CAGCAT10\j0205582.wmf"/>
          <p:cNvPicPr>
            <a:picLocks noChangeAspect="1" noChangeArrowheads="1"/>
          </p:cNvPicPr>
          <p:nvPr/>
        </p:nvPicPr>
        <p:blipFill>
          <a:blip r:embed="rId2"/>
          <a:srcRect/>
          <a:stretch>
            <a:fillRect/>
          </a:stretch>
        </p:blipFill>
        <p:spPr bwMode="auto">
          <a:xfrm>
            <a:off x="5029200" y="2895600"/>
            <a:ext cx="1112376" cy="1020775"/>
          </a:xfrm>
          <a:prstGeom prst="rect">
            <a:avLst/>
          </a:prstGeom>
          <a:noFill/>
        </p:spPr>
      </p:pic>
      <p:cxnSp>
        <p:nvCxnSpPr>
          <p:cNvPr id="12" name="Straight Arrow Connector 11"/>
          <p:cNvCxnSpPr/>
          <p:nvPr/>
        </p:nvCxnSpPr>
        <p:spPr>
          <a:xfrm rot="5400000" flipH="1" flipV="1">
            <a:off x="1104900" y="4457700"/>
            <a:ext cx="990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5400000" flipH="1" flipV="1">
            <a:off x="1866106" y="4456906"/>
            <a:ext cx="990600" cy="1588"/>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rot="5400000" flipH="1" flipV="1">
            <a:off x="4763294" y="4304506"/>
            <a:ext cx="990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rot="5400000" flipH="1" flipV="1">
            <a:off x="5524500" y="4303712"/>
            <a:ext cx="990600" cy="1588"/>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rot="5400000" flipH="1" flipV="1">
            <a:off x="2133600" y="2286000"/>
            <a:ext cx="76200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rot="5400000">
            <a:off x="2590800" y="2590800"/>
            <a:ext cx="68580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a:off x="4343400" y="2133600"/>
            <a:ext cx="8382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a:off x="4191000" y="2438400"/>
            <a:ext cx="838200" cy="609600"/>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1212696" y="4343400"/>
            <a:ext cx="311304" cy="369332"/>
          </a:xfrm>
          <a:prstGeom prst="rect">
            <a:avLst/>
          </a:prstGeom>
          <a:noFill/>
        </p:spPr>
        <p:txBody>
          <a:bodyPr wrap="none" rtlCol="0">
            <a:spAutoFit/>
          </a:bodyPr>
          <a:lstStyle/>
          <a:p>
            <a:r>
              <a:rPr lang="en-US" dirty="0" smtClean="0"/>
              <a:t>1</a:t>
            </a:r>
            <a:endParaRPr lang="en-US" dirty="0"/>
          </a:p>
        </p:txBody>
      </p:sp>
      <p:sp>
        <p:nvSpPr>
          <p:cNvPr id="26" name="TextBox 25"/>
          <p:cNvSpPr txBox="1"/>
          <p:nvPr/>
        </p:nvSpPr>
        <p:spPr>
          <a:xfrm>
            <a:off x="2514600" y="4267200"/>
            <a:ext cx="311304" cy="369332"/>
          </a:xfrm>
          <a:prstGeom prst="rect">
            <a:avLst/>
          </a:prstGeom>
          <a:noFill/>
        </p:spPr>
        <p:txBody>
          <a:bodyPr wrap="none" rtlCol="0">
            <a:spAutoFit/>
          </a:bodyPr>
          <a:lstStyle/>
          <a:p>
            <a:r>
              <a:rPr lang="en-US" dirty="0" smtClean="0"/>
              <a:t>8</a:t>
            </a:r>
            <a:endParaRPr lang="en-US" dirty="0"/>
          </a:p>
        </p:txBody>
      </p:sp>
      <p:sp>
        <p:nvSpPr>
          <p:cNvPr id="27" name="TextBox 26"/>
          <p:cNvSpPr txBox="1"/>
          <p:nvPr/>
        </p:nvSpPr>
        <p:spPr>
          <a:xfrm>
            <a:off x="4870296" y="4267200"/>
            <a:ext cx="311304" cy="369332"/>
          </a:xfrm>
          <a:prstGeom prst="rect">
            <a:avLst/>
          </a:prstGeom>
          <a:noFill/>
        </p:spPr>
        <p:txBody>
          <a:bodyPr wrap="none" rtlCol="0">
            <a:spAutoFit/>
          </a:bodyPr>
          <a:lstStyle/>
          <a:p>
            <a:r>
              <a:rPr lang="en-US" dirty="0" smtClean="0"/>
              <a:t>5</a:t>
            </a:r>
            <a:endParaRPr lang="en-US" dirty="0"/>
          </a:p>
        </p:txBody>
      </p:sp>
      <p:sp>
        <p:nvSpPr>
          <p:cNvPr id="28" name="TextBox 27"/>
          <p:cNvSpPr txBox="1"/>
          <p:nvPr/>
        </p:nvSpPr>
        <p:spPr>
          <a:xfrm>
            <a:off x="6172200" y="4191000"/>
            <a:ext cx="311304" cy="369332"/>
          </a:xfrm>
          <a:prstGeom prst="rect">
            <a:avLst/>
          </a:prstGeom>
          <a:noFill/>
        </p:spPr>
        <p:txBody>
          <a:bodyPr wrap="none" rtlCol="0">
            <a:spAutoFit/>
          </a:bodyPr>
          <a:lstStyle/>
          <a:p>
            <a:r>
              <a:rPr lang="en-US" dirty="0" smtClean="0"/>
              <a:t>4</a:t>
            </a:r>
            <a:endParaRPr lang="en-US" dirty="0"/>
          </a:p>
        </p:txBody>
      </p:sp>
      <p:sp>
        <p:nvSpPr>
          <p:cNvPr id="29" name="TextBox 28"/>
          <p:cNvSpPr txBox="1"/>
          <p:nvPr/>
        </p:nvSpPr>
        <p:spPr>
          <a:xfrm>
            <a:off x="2209800" y="2438400"/>
            <a:ext cx="311304" cy="369332"/>
          </a:xfrm>
          <a:prstGeom prst="rect">
            <a:avLst/>
          </a:prstGeom>
          <a:noFill/>
        </p:spPr>
        <p:txBody>
          <a:bodyPr wrap="none" rtlCol="0">
            <a:spAutoFit/>
          </a:bodyPr>
          <a:lstStyle/>
          <a:p>
            <a:r>
              <a:rPr lang="en-US" dirty="0" smtClean="0"/>
              <a:t>2</a:t>
            </a:r>
            <a:endParaRPr lang="en-US" dirty="0"/>
          </a:p>
        </p:txBody>
      </p:sp>
      <p:sp>
        <p:nvSpPr>
          <p:cNvPr id="30" name="TextBox 29"/>
          <p:cNvSpPr txBox="1"/>
          <p:nvPr/>
        </p:nvSpPr>
        <p:spPr>
          <a:xfrm>
            <a:off x="4953000" y="2286000"/>
            <a:ext cx="311304" cy="369332"/>
          </a:xfrm>
          <a:prstGeom prst="rect">
            <a:avLst/>
          </a:prstGeom>
          <a:noFill/>
        </p:spPr>
        <p:txBody>
          <a:bodyPr wrap="none" rtlCol="0">
            <a:spAutoFit/>
          </a:bodyPr>
          <a:lstStyle/>
          <a:p>
            <a:r>
              <a:rPr lang="en-US" dirty="0" smtClean="0"/>
              <a:t>3</a:t>
            </a:r>
            <a:endParaRPr lang="en-US" dirty="0"/>
          </a:p>
        </p:txBody>
      </p:sp>
      <p:sp>
        <p:nvSpPr>
          <p:cNvPr id="31" name="TextBox 30"/>
          <p:cNvSpPr txBox="1"/>
          <p:nvPr/>
        </p:nvSpPr>
        <p:spPr>
          <a:xfrm>
            <a:off x="4489296" y="2971800"/>
            <a:ext cx="311304" cy="369332"/>
          </a:xfrm>
          <a:prstGeom prst="rect">
            <a:avLst/>
          </a:prstGeom>
          <a:noFill/>
        </p:spPr>
        <p:txBody>
          <a:bodyPr wrap="none" rtlCol="0">
            <a:spAutoFit/>
          </a:bodyPr>
          <a:lstStyle/>
          <a:p>
            <a:r>
              <a:rPr lang="en-US" dirty="0" smtClean="0"/>
              <a:t>6</a:t>
            </a:r>
            <a:endParaRPr lang="en-US" dirty="0"/>
          </a:p>
        </p:txBody>
      </p:sp>
      <p:sp>
        <p:nvSpPr>
          <p:cNvPr id="32" name="TextBox 31"/>
          <p:cNvSpPr txBox="1"/>
          <p:nvPr/>
        </p:nvSpPr>
        <p:spPr>
          <a:xfrm>
            <a:off x="2971800" y="2983468"/>
            <a:ext cx="311304" cy="369332"/>
          </a:xfrm>
          <a:prstGeom prst="rect">
            <a:avLst/>
          </a:prstGeom>
          <a:noFill/>
        </p:spPr>
        <p:txBody>
          <a:bodyPr wrap="none" rtlCol="0">
            <a:spAutoFit/>
          </a:bodyPr>
          <a:lstStyle/>
          <a:p>
            <a:r>
              <a:rPr lang="en-US" dirty="0" smtClean="0"/>
              <a:t>7</a:t>
            </a:r>
            <a:endParaRPr lang="en-US" dirty="0"/>
          </a:p>
        </p:txBody>
      </p:sp>
      <p:sp>
        <p:nvSpPr>
          <p:cNvPr id="33" name="TextBox 32"/>
          <p:cNvSpPr txBox="1"/>
          <p:nvPr/>
        </p:nvSpPr>
        <p:spPr>
          <a:xfrm>
            <a:off x="1295400" y="5867400"/>
            <a:ext cx="1723099" cy="646331"/>
          </a:xfrm>
          <a:prstGeom prst="rect">
            <a:avLst/>
          </a:prstGeom>
          <a:noFill/>
        </p:spPr>
        <p:txBody>
          <a:bodyPr wrap="none" rtlCol="0">
            <a:spAutoFit/>
          </a:bodyPr>
          <a:lstStyle/>
          <a:p>
            <a:pPr algn="ctr"/>
            <a:r>
              <a:rPr lang="en-US" b="1" dirty="0" smtClean="0"/>
              <a:t>Requesting Host</a:t>
            </a:r>
          </a:p>
          <a:p>
            <a:pPr algn="ctr"/>
            <a:r>
              <a:rPr lang="en-US" dirty="0" smtClean="0"/>
              <a:t>cs.yale.edu</a:t>
            </a:r>
            <a:endParaRPr lang="en-US" dirty="0"/>
          </a:p>
        </p:txBody>
      </p:sp>
      <p:sp>
        <p:nvSpPr>
          <p:cNvPr id="34" name="TextBox 33"/>
          <p:cNvSpPr txBox="1"/>
          <p:nvPr/>
        </p:nvSpPr>
        <p:spPr>
          <a:xfrm>
            <a:off x="2514600" y="3505200"/>
            <a:ext cx="1815690" cy="646331"/>
          </a:xfrm>
          <a:prstGeom prst="rect">
            <a:avLst/>
          </a:prstGeom>
          <a:noFill/>
        </p:spPr>
        <p:txBody>
          <a:bodyPr wrap="none" rtlCol="0">
            <a:spAutoFit/>
          </a:bodyPr>
          <a:lstStyle/>
          <a:p>
            <a:pPr algn="ctr"/>
            <a:r>
              <a:rPr lang="en-US" b="1" dirty="0" smtClean="0"/>
              <a:t>Local DNS Server</a:t>
            </a:r>
          </a:p>
          <a:p>
            <a:pPr algn="ctr"/>
            <a:r>
              <a:rPr lang="en-US" dirty="0" smtClean="0"/>
              <a:t>dns.yale.edu</a:t>
            </a:r>
            <a:endParaRPr lang="en-US" dirty="0"/>
          </a:p>
        </p:txBody>
      </p:sp>
      <p:sp>
        <p:nvSpPr>
          <p:cNvPr id="35" name="TextBox 34"/>
          <p:cNvSpPr txBox="1"/>
          <p:nvPr/>
        </p:nvSpPr>
        <p:spPr>
          <a:xfrm>
            <a:off x="5029200" y="5791200"/>
            <a:ext cx="2566857" cy="646331"/>
          </a:xfrm>
          <a:prstGeom prst="rect">
            <a:avLst/>
          </a:prstGeom>
          <a:noFill/>
        </p:spPr>
        <p:txBody>
          <a:bodyPr wrap="none" rtlCol="0">
            <a:spAutoFit/>
          </a:bodyPr>
          <a:lstStyle/>
          <a:p>
            <a:pPr algn="ctr"/>
            <a:r>
              <a:rPr lang="en-US" b="1" dirty="0" smtClean="0"/>
              <a:t>Authoritative DNS Server</a:t>
            </a:r>
          </a:p>
          <a:p>
            <a:pPr algn="ctr"/>
            <a:r>
              <a:rPr lang="en-US" dirty="0" smtClean="0"/>
              <a:t>dns.google.com</a:t>
            </a:r>
            <a:endParaRPr lang="en-US" dirty="0"/>
          </a:p>
        </p:txBody>
      </p:sp>
      <p:sp>
        <p:nvSpPr>
          <p:cNvPr id="36" name="TextBox 35"/>
          <p:cNvSpPr txBox="1"/>
          <p:nvPr/>
        </p:nvSpPr>
        <p:spPr>
          <a:xfrm>
            <a:off x="6248400" y="3429000"/>
            <a:ext cx="1676228" cy="646331"/>
          </a:xfrm>
          <a:prstGeom prst="rect">
            <a:avLst/>
          </a:prstGeom>
          <a:noFill/>
        </p:spPr>
        <p:txBody>
          <a:bodyPr wrap="none" rtlCol="0">
            <a:spAutoFit/>
          </a:bodyPr>
          <a:lstStyle/>
          <a:p>
            <a:pPr algn="ctr"/>
            <a:r>
              <a:rPr lang="en-US" b="1" dirty="0" smtClean="0"/>
              <a:t>TLD DNS Server</a:t>
            </a:r>
          </a:p>
          <a:p>
            <a:pPr algn="ctr"/>
            <a:r>
              <a:rPr lang="en-US" dirty="0" smtClean="0"/>
              <a:t>com</a:t>
            </a:r>
            <a:endParaRPr lang="en-US" dirty="0"/>
          </a:p>
        </p:txBody>
      </p:sp>
      <p:sp>
        <p:nvSpPr>
          <p:cNvPr id="37" name="TextBox 36"/>
          <p:cNvSpPr txBox="1"/>
          <p:nvPr/>
        </p:nvSpPr>
        <p:spPr>
          <a:xfrm>
            <a:off x="3962400" y="1676400"/>
            <a:ext cx="1274260" cy="369332"/>
          </a:xfrm>
          <a:prstGeom prst="rect">
            <a:avLst/>
          </a:prstGeom>
          <a:noFill/>
        </p:spPr>
        <p:txBody>
          <a:bodyPr wrap="none" rtlCol="0">
            <a:spAutoFit/>
          </a:bodyPr>
          <a:lstStyle/>
          <a:p>
            <a:pPr algn="ctr"/>
            <a:r>
              <a:rPr lang="en-US" b="1" dirty="0" smtClean="0"/>
              <a:t>Root Server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3</a:t>
            </a:fld>
            <a:endParaRPr lang="en-US"/>
          </a:p>
        </p:txBody>
      </p:sp>
      <p:sp>
        <p:nvSpPr>
          <p:cNvPr id="5" name="Content Placeholder 4"/>
          <p:cNvSpPr>
            <a:spLocks noGrp="1"/>
          </p:cNvSpPr>
          <p:nvPr>
            <p:ph sz="quarter" idx="1"/>
          </p:nvPr>
        </p:nvSpPr>
        <p:spPr/>
        <p:txBody>
          <a:bodyPr/>
          <a:lstStyle/>
          <a:p>
            <a:r>
              <a:rPr lang="en-US" dirty="0" smtClean="0"/>
              <a:t>Stands for </a:t>
            </a:r>
            <a:r>
              <a:rPr lang="en-US" dirty="0" smtClean="0">
                <a:solidFill>
                  <a:srgbClr val="FF0000"/>
                </a:solidFill>
              </a:rPr>
              <a:t>Domain Name System</a:t>
            </a:r>
          </a:p>
          <a:p>
            <a:r>
              <a:rPr lang="en-US" dirty="0" smtClean="0"/>
              <a:t>Devices on the network has IP addresses</a:t>
            </a:r>
          </a:p>
          <a:p>
            <a:r>
              <a:rPr lang="en-US" dirty="0" smtClean="0"/>
              <a:t>But Human always prefers names instead of numeric addresses</a:t>
            </a:r>
          </a:p>
          <a:p>
            <a:r>
              <a:rPr lang="en-US" dirty="0" smtClean="0"/>
              <a:t>DNS maps the human readable addresses to corresponding IP addressees</a:t>
            </a:r>
          </a:p>
          <a:p>
            <a:r>
              <a:rPr lang="en-US" dirty="0" smtClean="0"/>
              <a:t>DNS uses UDP</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Resolution</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30</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smtClean="0"/>
              <a:t>The client requests the local DNS. </a:t>
            </a:r>
          </a:p>
          <a:p>
            <a:r>
              <a:rPr lang="en-US" dirty="0" smtClean="0"/>
              <a:t>Local DNS then request another DNS Server</a:t>
            </a:r>
          </a:p>
          <a:p>
            <a:r>
              <a:rPr lang="en-US" dirty="0" smtClean="0"/>
              <a:t>If the server is an authority for the name, it sends the answer</a:t>
            </a:r>
          </a:p>
          <a:p>
            <a:r>
              <a:rPr lang="en-US" dirty="0" smtClean="0"/>
              <a:t>If the server is not an authority, it returns the </a:t>
            </a:r>
            <a:r>
              <a:rPr lang="en-US" dirty="0" err="1" smtClean="0"/>
              <a:t>ip</a:t>
            </a:r>
            <a:r>
              <a:rPr lang="en-US" dirty="0" smtClean="0"/>
              <a:t> addresses of the server which it thinks can resolve the query.</a:t>
            </a:r>
          </a:p>
          <a:p>
            <a:r>
              <a:rPr lang="en-US" dirty="0" smtClean="0"/>
              <a:t>The local DNS then repeats the query to the second server and so on</a:t>
            </a:r>
          </a:p>
          <a:p>
            <a:r>
              <a:rPr lang="en-US" dirty="0" smtClean="0"/>
              <a:t>Finally Client receives the resolution from Local DNS server</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Resolution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31</a:t>
            </a:fld>
            <a:endParaRPr lang="en-US"/>
          </a:p>
        </p:txBody>
      </p:sp>
      <p:pic>
        <p:nvPicPr>
          <p:cNvPr id="1026" name="Picture 2" descr="C:\Program Files\Microsoft Office\MEDIA\CAGCAT10\j0205582.wmf"/>
          <p:cNvPicPr>
            <a:picLocks noChangeAspect="1" noChangeArrowheads="1"/>
          </p:cNvPicPr>
          <p:nvPr/>
        </p:nvPicPr>
        <p:blipFill>
          <a:blip r:embed="rId2"/>
          <a:srcRect/>
          <a:stretch>
            <a:fillRect/>
          </a:stretch>
        </p:blipFill>
        <p:spPr bwMode="auto">
          <a:xfrm>
            <a:off x="1371600" y="4876800"/>
            <a:ext cx="1112376" cy="1020775"/>
          </a:xfrm>
          <a:prstGeom prst="rect">
            <a:avLst/>
          </a:prstGeom>
          <a:noFill/>
        </p:spPr>
      </p:pic>
      <p:pic>
        <p:nvPicPr>
          <p:cNvPr id="7" name="Picture 2" descr="C:\Program Files\Microsoft Office\MEDIA\CAGCAT10\j0205582.wmf"/>
          <p:cNvPicPr>
            <a:picLocks noChangeAspect="1" noChangeArrowheads="1"/>
          </p:cNvPicPr>
          <p:nvPr/>
        </p:nvPicPr>
        <p:blipFill>
          <a:blip r:embed="rId2"/>
          <a:srcRect/>
          <a:stretch>
            <a:fillRect/>
          </a:stretch>
        </p:blipFill>
        <p:spPr bwMode="auto">
          <a:xfrm>
            <a:off x="1371600" y="2971800"/>
            <a:ext cx="1112376" cy="1020775"/>
          </a:xfrm>
          <a:prstGeom prst="rect">
            <a:avLst/>
          </a:prstGeom>
          <a:noFill/>
        </p:spPr>
      </p:pic>
      <p:pic>
        <p:nvPicPr>
          <p:cNvPr id="8" name="Picture 2" descr="C:\Program Files\Microsoft Office\MEDIA\CAGCAT10\j0205582.wmf"/>
          <p:cNvPicPr>
            <a:picLocks noChangeAspect="1" noChangeArrowheads="1"/>
          </p:cNvPicPr>
          <p:nvPr/>
        </p:nvPicPr>
        <p:blipFill>
          <a:blip r:embed="rId2"/>
          <a:srcRect/>
          <a:stretch>
            <a:fillRect/>
          </a:stretch>
        </p:blipFill>
        <p:spPr bwMode="auto">
          <a:xfrm>
            <a:off x="3048000" y="1600200"/>
            <a:ext cx="1112376" cy="1020775"/>
          </a:xfrm>
          <a:prstGeom prst="rect">
            <a:avLst/>
          </a:prstGeom>
          <a:noFill/>
        </p:spPr>
      </p:pic>
      <p:pic>
        <p:nvPicPr>
          <p:cNvPr id="9" name="Picture 2" descr="C:\Program Files\Microsoft Office\MEDIA\CAGCAT10\j0205582.wmf"/>
          <p:cNvPicPr>
            <a:picLocks noChangeAspect="1" noChangeArrowheads="1"/>
          </p:cNvPicPr>
          <p:nvPr/>
        </p:nvPicPr>
        <p:blipFill>
          <a:blip r:embed="rId2"/>
          <a:srcRect/>
          <a:stretch>
            <a:fillRect/>
          </a:stretch>
        </p:blipFill>
        <p:spPr bwMode="auto">
          <a:xfrm>
            <a:off x="5029200" y="4800600"/>
            <a:ext cx="1112376" cy="1020775"/>
          </a:xfrm>
          <a:prstGeom prst="rect">
            <a:avLst/>
          </a:prstGeom>
          <a:noFill/>
        </p:spPr>
      </p:pic>
      <p:pic>
        <p:nvPicPr>
          <p:cNvPr id="10" name="Picture 2" descr="C:\Program Files\Microsoft Office\MEDIA\CAGCAT10\j0205582.wmf"/>
          <p:cNvPicPr>
            <a:picLocks noChangeAspect="1" noChangeArrowheads="1"/>
          </p:cNvPicPr>
          <p:nvPr/>
        </p:nvPicPr>
        <p:blipFill>
          <a:blip r:embed="rId2"/>
          <a:srcRect/>
          <a:stretch>
            <a:fillRect/>
          </a:stretch>
        </p:blipFill>
        <p:spPr bwMode="auto">
          <a:xfrm>
            <a:off x="5029200" y="2895600"/>
            <a:ext cx="1112376" cy="1020775"/>
          </a:xfrm>
          <a:prstGeom prst="rect">
            <a:avLst/>
          </a:prstGeom>
          <a:noFill/>
        </p:spPr>
      </p:pic>
      <p:cxnSp>
        <p:nvCxnSpPr>
          <p:cNvPr id="12" name="Straight Arrow Connector 11"/>
          <p:cNvCxnSpPr/>
          <p:nvPr/>
        </p:nvCxnSpPr>
        <p:spPr>
          <a:xfrm rot="5400000" flipH="1" flipV="1">
            <a:off x="1104900" y="4457700"/>
            <a:ext cx="990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rot="5400000" flipH="1" flipV="1">
            <a:off x="1866106" y="4456906"/>
            <a:ext cx="990600" cy="1588"/>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rot="5400000" flipH="1" flipV="1">
            <a:off x="2133600" y="2286000"/>
            <a:ext cx="76200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rot="5400000">
            <a:off x="2590800" y="2590800"/>
            <a:ext cx="68580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1212696" y="4343400"/>
            <a:ext cx="311304" cy="369332"/>
          </a:xfrm>
          <a:prstGeom prst="rect">
            <a:avLst/>
          </a:prstGeom>
          <a:noFill/>
        </p:spPr>
        <p:txBody>
          <a:bodyPr wrap="none" rtlCol="0">
            <a:spAutoFit/>
          </a:bodyPr>
          <a:lstStyle/>
          <a:p>
            <a:r>
              <a:rPr lang="en-US" dirty="0" smtClean="0"/>
              <a:t>1</a:t>
            </a:r>
            <a:endParaRPr lang="en-US" dirty="0"/>
          </a:p>
        </p:txBody>
      </p:sp>
      <p:sp>
        <p:nvSpPr>
          <p:cNvPr id="26" name="TextBox 25"/>
          <p:cNvSpPr txBox="1"/>
          <p:nvPr/>
        </p:nvSpPr>
        <p:spPr>
          <a:xfrm>
            <a:off x="2514600" y="4267200"/>
            <a:ext cx="311304" cy="369332"/>
          </a:xfrm>
          <a:prstGeom prst="rect">
            <a:avLst/>
          </a:prstGeom>
          <a:noFill/>
        </p:spPr>
        <p:txBody>
          <a:bodyPr wrap="none" rtlCol="0">
            <a:spAutoFit/>
          </a:bodyPr>
          <a:lstStyle/>
          <a:p>
            <a:r>
              <a:rPr lang="en-US" dirty="0" smtClean="0"/>
              <a:t>8</a:t>
            </a:r>
            <a:endParaRPr lang="en-US" dirty="0"/>
          </a:p>
        </p:txBody>
      </p:sp>
      <p:sp>
        <p:nvSpPr>
          <p:cNvPr id="29" name="TextBox 28"/>
          <p:cNvSpPr txBox="1"/>
          <p:nvPr/>
        </p:nvSpPr>
        <p:spPr>
          <a:xfrm>
            <a:off x="2209800" y="2438400"/>
            <a:ext cx="311304" cy="369332"/>
          </a:xfrm>
          <a:prstGeom prst="rect">
            <a:avLst/>
          </a:prstGeom>
          <a:noFill/>
        </p:spPr>
        <p:txBody>
          <a:bodyPr wrap="none" rtlCol="0">
            <a:spAutoFit/>
          </a:bodyPr>
          <a:lstStyle/>
          <a:p>
            <a:r>
              <a:rPr lang="en-US" dirty="0" smtClean="0"/>
              <a:t>2</a:t>
            </a:r>
            <a:endParaRPr lang="en-US" dirty="0"/>
          </a:p>
        </p:txBody>
      </p:sp>
      <p:sp>
        <p:nvSpPr>
          <p:cNvPr id="32" name="TextBox 31"/>
          <p:cNvSpPr txBox="1"/>
          <p:nvPr/>
        </p:nvSpPr>
        <p:spPr>
          <a:xfrm>
            <a:off x="2971800" y="2983468"/>
            <a:ext cx="311304" cy="369332"/>
          </a:xfrm>
          <a:prstGeom prst="rect">
            <a:avLst/>
          </a:prstGeom>
          <a:noFill/>
        </p:spPr>
        <p:txBody>
          <a:bodyPr wrap="none" rtlCol="0">
            <a:spAutoFit/>
          </a:bodyPr>
          <a:lstStyle/>
          <a:p>
            <a:r>
              <a:rPr lang="en-US" dirty="0" smtClean="0"/>
              <a:t>3</a:t>
            </a:r>
            <a:endParaRPr lang="en-US" dirty="0"/>
          </a:p>
        </p:txBody>
      </p:sp>
      <p:sp>
        <p:nvSpPr>
          <p:cNvPr id="33" name="TextBox 32"/>
          <p:cNvSpPr txBox="1"/>
          <p:nvPr/>
        </p:nvSpPr>
        <p:spPr>
          <a:xfrm>
            <a:off x="1295400" y="5867400"/>
            <a:ext cx="1723099" cy="646331"/>
          </a:xfrm>
          <a:prstGeom prst="rect">
            <a:avLst/>
          </a:prstGeom>
          <a:noFill/>
        </p:spPr>
        <p:txBody>
          <a:bodyPr wrap="none" rtlCol="0">
            <a:spAutoFit/>
          </a:bodyPr>
          <a:lstStyle/>
          <a:p>
            <a:pPr algn="ctr"/>
            <a:r>
              <a:rPr lang="en-US" b="1" dirty="0" smtClean="0"/>
              <a:t>Requesting Host</a:t>
            </a:r>
          </a:p>
          <a:p>
            <a:pPr algn="ctr"/>
            <a:r>
              <a:rPr lang="en-US" dirty="0" smtClean="0"/>
              <a:t>cs.yale.edu</a:t>
            </a:r>
            <a:endParaRPr lang="en-US" dirty="0"/>
          </a:p>
        </p:txBody>
      </p:sp>
      <p:sp>
        <p:nvSpPr>
          <p:cNvPr id="34" name="TextBox 33"/>
          <p:cNvSpPr txBox="1"/>
          <p:nvPr/>
        </p:nvSpPr>
        <p:spPr>
          <a:xfrm>
            <a:off x="0" y="2667000"/>
            <a:ext cx="1815690" cy="646331"/>
          </a:xfrm>
          <a:prstGeom prst="rect">
            <a:avLst/>
          </a:prstGeom>
          <a:noFill/>
        </p:spPr>
        <p:txBody>
          <a:bodyPr wrap="none" rtlCol="0">
            <a:spAutoFit/>
          </a:bodyPr>
          <a:lstStyle/>
          <a:p>
            <a:pPr algn="ctr"/>
            <a:r>
              <a:rPr lang="en-US" b="1" dirty="0" smtClean="0"/>
              <a:t>Local DNS Server</a:t>
            </a:r>
          </a:p>
          <a:p>
            <a:pPr algn="ctr"/>
            <a:r>
              <a:rPr lang="en-US" dirty="0" smtClean="0"/>
              <a:t>dns.yale.edu</a:t>
            </a:r>
            <a:endParaRPr lang="en-US" dirty="0"/>
          </a:p>
        </p:txBody>
      </p:sp>
      <p:sp>
        <p:nvSpPr>
          <p:cNvPr id="35" name="TextBox 34"/>
          <p:cNvSpPr txBox="1"/>
          <p:nvPr/>
        </p:nvSpPr>
        <p:spPr>
          <a:xfrm>
            <a:off x="5029200" y="5791200"/>
            <a:ext cx="2566857" cy="646331"/>
          </a:xfrm>
          <a:prstGeom prst="rect">
            <a:avLst/>
          </a:prstGeom>
          <a:noFill/>
        </p:spPr>
        <p:txBody>
          <a:bodyPr wrap="none" rtlCol="0">
            <a:spAutoFit/>
          </a:bodyPr>
          <a:lstStyle/>
          <a:p>
            <a:pPr algn="ctr"/>
            <a:r>
              <a:rPr lang="en-US" b="1" dirty="0" smtClean="0"/>
              <a:t>Authoritative DNS Server</a:t>
            </a:r>
          </a:p>
          <a:p>
            <a:pPr algn="ctr"/>
            <a:r>
              <a:rPr lang="en-US" dirty="0" smtClean="0"/>
              <a:t>dns.google.com</a:t>
            </a:r>
            <a:endParaRPr lang="en-US" dirty="0"/>
          </a:p>
        </p:txBody>
      </p:sp>
      <p:sp>
        <p:nvSpPr>
          <p:cNvPr id="36" name="TextBox 35"/>
          <p:cNvSpPr txBox="1"/>
          <p:nvPr/>
        </p:nvSpPr>
        <p:spPr>
          <a:xfrm>
            <a:off x="6096000" y="3352800"/>
            <a:ext cx="1676228" cy="646331"/>
          </a:xfrm>
          <a:prstGeom prst="rect">
            <a:avLst/>
          </a:prstGeom>
          <a:noFill/>
        </p:spPr>
        <p:txBody>
          <a:bodyPr wrap="none" rtlCol="0">
            <a:spAutoFit/>
          </a:bodyPr>
          <a:lstStyle/>
          <a:p>
            <a:pPr algn="ctr"/>
            <a:r>
              <a:rPr lang="en-US" b="1" dirty="0" smtClean="0"/>
              <a:t>TLD DNS Server</a:t>
            </a:r>
          </a:p>
          <a:p>
            <a:pPr algn="ctr"/>
            <a:r>
              <a:rPr lang="en-US" dirty="0" smtClean="0"/>
              <a:t>com</a:t>
            </a:r>
            <a:endParaRPr lang="en-US" dirty="0"/>
          </a:p>
        </p:txBody>
      </p:sp>
      <p:sp>
        <p:nvSpPr>
          <p:cNvPr id="37" name="TextBox 36"/>
          <p:cNvSpPr txBox="1"/>
          <p:nvPr/>
        </p:nvSpPr>
        <p:spPr>
          <a:xfrm>
            <a:off x="3962400" y="1676400"/>
            <a:ext cx="1274260" cy="369332"/>
          </a:xfrm>
          <a:prstGeom prst="rect">
            <a:avLst/>
          </a:prstGeom>
          <a:noFill/>
        </p:spPr>
        <p:txBody>
          <a:bodyPr wrap="none" rtlCol="0">
            <a:spAutoFit/>
          </a:bodyPr>
          <a:lstStyle/>
          <a:p>
            <a:pPr algn="ctr"/>
            <a:r>
              <a:rPr lang="en-US" b="1" dirty="0" smtClean="0"/>
              <a:t>Root Server</a:t>
            </a:r>
          </a:p>
        </p:txBody>
      </p:sp>
      <p:cxnSp>
        <p:nvCxnSpPr>
          <p:cNvPr id="39" name="Straight Arrow Connector 38"/>
          <p:cNvCxnSpPr>
            <a:endCxn id="10" idx="1"/>
          </p:cNvCxnSpPr>
          <p:nvPr/>
        </p:nvCxnSpPr>
        <p:spPr>
          <a:xfrm flipV="1">
            <a:off x="2819400" y="3405988"/>
            <a:ext cx="2209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Straight Arrow Connector 39"/>
          <p:cNvCxnSpPr/>
          <p:nvPr/>
        </p:nvCxnSpPr>
        <p:spPr>
          <a:xfrm flipV="1">
            <a:off x="2819400" y="3733800"/>
            <a:ext cx="2209800" cy="0"/>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4114800" y="3059668"/>
            <a:ext cx="311304" cy="369332"/>
          </a:xfrm>
          <a:prstGeom prst="rect">
            <a:avLst/>
          </a:prstGeom>
          <a:noFill/>
        </p:spPr>
        <p:txBody>
          <a:bodyPr wrap="none" rtlCol="0">
            <a:spAutoFit/>
          </a:bodyPr>
          <a:lstStyle/>
          <a:p>
            <a:r>
              <a:rPr lang="en-US" dirty="0" smtClean="0"/>
              <a:t>4</a:t>
            </a:r>
            <a:endParaRPr lang="en-US" dirty="0"/>
          </a:p>
        </p:txBody>
      </p:sp>
      <p:sp>
        <p:nvSpPr>
          <p:cNvPr id="42" name="TextBox 41"/>
          <p:cNvSpPr txBox="1"/>
          <p:nvPr/>
        </p:nvSpPr>
        <p:spPr>
          <a:xfrm>
            <a:off x="4121844" y="3685736"/>
            <a:ext cx="311304" cy="369332"/>
          </a:xfrm>
          <a:prstGeom prst="rect">
            <a:avLst/>
          </a:prstGeom>
          <a:noFill/>
        </p:spPr>
        <p:txBody>
          <a:bodyPr wrap="none" rtlCol="0">
            <a:spAutoFit/>
          </a:bodyPr>
          <a:lstStyle/>
          <a:p>
            <a:r>
              <a:rPr lang="en-US" dirty="0" smtClean="0"/>
              <a:t>5</a:t>
            </a:r>
            <a:endParaRPr lang="en-US" dirty="0"/>
          </a:p>
        </p:txBody>
      </p:sp>
      <p:cxnSp>
        <p:nvCxnSpPr>
          <p:cNvPr id="44" name="Straight Arrow Connector 43"/>
          <p:cNvCxnSpPr/>
          <p:nvPr/>
        </p:nvCxnSpPr>
        <p:spPr>
          <a:xfrm>
            <a:off x="2743200" y="3810000"/>
            <a:ext cx="2438400"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6" name="Straight Arrow Connector 45"/>
          <p:cNvCxnSpPr/>
          <p:nvPr/>
        </p:nvCxnSpPr>
        <p:spPr>
          <a:xfrm rot="10800000">
            <a:off x="2667000" y="4114800"/>
            <a:ext cx="2362200" cy="990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4495800" y="4191000"/>
            <a:ext cx="311304" cy="369332"/>
          </a:xfrm>
          <a:prstGeom prst="rect">
            <a:avLst/>
          </a:prstGeom>
          <a:noFill/>
        </p:spPr>
        <p:txBody>
          <a:bodyPr wrap="none" rtlCol="0">
            <a:spAutoFit/>
          </a:bodyPr>
          <a:lstStyle/>
          <a:p>
            <a:r>
              <a:rPr lang="en-US" dirty="0" smtClean="0"/>
              <a:t>6</a:t>
            </a:r>
            <a:endParaRPr lang="en-US" dirty="0"/>
          </a:p>
        </p:txBody>
      </p:sp>
      <p:sp>
        <p:nvSpPr>
          <p:cNvPr id="48" name="TextBox 47"/>
          <p:cNvSpPr txBox="1"/>
          <p:nvPr/>
        </p:nvSpPr>
        <p:spPr>
          <a:xfrm>
            <a:off x="4419600" y="5029200"/>
            <a:ext cx="311304" cy="369332"/>
          </a:xfrm>
          <a:prstGeom prst="rect">
            <a:avLst/>
          </a:prstGeom>
          <a:noFill/>
        </p:spPr>
        <p:txBody>
          <a:bodyPr wrap="none" rtlCol="0">
            <a:spAutoFit/>
          </a:bodyPr>
          <a:lstStyle/>
          <a:p>
            <a:r>
              <a:rPr lang="en-US" dirty="0" smtClean="0"/>
              <a:t>7</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Caching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32</a:t>
            </a:fld>
            <a:endParaRPr lang="en-US"/>
          </a:p>
        </p:txBody>
      </p:sp>
      <p:sp>
        <p:nvSpPr>
          <p:cNvPr id="5" name="Content Placeholder 4"/>
          <p:cNvSpPr>
            <a:spLocks noGrp="1"/>
          </p:cNvSpPr>
          <p:nvPr>
            <p:ph sz="quarter" idx="1"/>
          </p:nvPr>
        </p:nvSpPr>
        <p:spPr/>
        <p:txBody>
          <a:bodyPr>
            <a:normAutofit fontScale="92500"/>
          </a:bodyPr>
          <a:lstStyle/>
          <a:p>
            <a:r>
              <a:rPr lang="en-US" dirty="0" smtClean="0"/>
              <a:t>Reduction in DNS lookup can be reduced at a greater scale if the mapping is stored locally</a:t>
            </a:r>
          </a:p>
          <a:p>
            <a:r>
              <a:rPr lang="en-US" dirty="0" smtClean="0"/>
              <a:t>When a server asks for a mapping from another server and receives response, it stores the information in its cache memory before sending it to client to satisfy other clients afterwards without further query</a:t>
            </a:r>
          </a:p>
          <a:p>
            <a:r>
              <a:rPr lang="en-US" dirty="0" smtClean="0"/>
              <a:t>The response coming from the cache is marked as </a:t>
            </a:r>
            <a:r>
              <a:rPr lang="en-US" dirty="0" smtClean="0">
                <a:solidFill>
                  <a:srgbClr val="FF0000"/>
                </a:solidFill>
              </a:rPr>
              <a:t>Non-</a:t>
            </a:r>
            <a:r>
              <a:rPr lang="en-US" dirty="0" smtClean="0">
                <a:solidFill>
                  <a:srgbClr val="FF0000"/>
                </a:solidFill>
              </a:rPr>
              <a:t>authoritative</a:t>
            </a:r>
            <a:endParaRPr lang="en-US" dirty="0" smtClean="0">
              <a:solidFill>
                <a:srgbClr val="FF0000"/>
              </a:solidFill>
            </a:endParaRPr>
          </a:p>
          <a:p>
            <a:r>
              <a:rPr lang="en-US" dirty="0" smtClean="0">
                <a:solidFill>
                  <a:srgbClr val="FF0000"/>
                </a:solidFill>
              </a:rPr>
              <a:t>TTL</a:t>
            </a:r>
            <a:r>
              <a:rPr lang="en-US" dirty="0" smtClean="0"/>
              <a:t> is used to keep track of older records. The records are </a:t>
            </a:r>
            <a:r>
              <a:rPr lang="en-US" dirty="0" smtClean="0">
                <a:solidFill>
                  <a:srgbClr val="FF0000"/>
                </a:solidFill>
              </a:rPr>
              <a:t>purged periodically</a:t>
            </a:r>
            <a:r>
              <a:rPr lang="en-US" dirty="0" smtClean="0"/>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Records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33</a:t>
            </a:fld>
            <a:endParaRPr lang="en-US"/>
          </a:p>
        </p:txBody>
      </p:sp>
      <p:sp>
        <p:nvSpPr>
          <p:cNvPr id="5" name="Content Placeholder 4"/>
          <p:cNvSpPr>
            <a:spLocks noGrp="1"/>
          </p:cNvSpPr>
          <p:nvPr>
            <p:ph sz="quarter" idx="1"/>
          </p:nvPr>
        </p:nvSpPr>
        <p:spPr/>
        <p:txBody>
          <a:bodyPr/>
          <a:lstStyle/>
          <a:p>
            <a:r>
              <a:rPr lang="en-US" dirty="0" smtClean="0"/>
              <a:t>DNS servers store information in </a:t>
            </a:r>
            <a:r>
              <a:rPr lang="en-US" dirty="0" smtClean="0">
                <a:solidFill>
                  <a:srgbClr val="FF0000"/>
                </a:solidFill>
              </a:rPr>
              <a:t>Resource Records </a:t>
            </a:r>
          </a:p>
          <a:p>
            <a:r>
              <a:rPr lang="en-US" dirty="0" smtClean="0"/>
              <a:t>A Records </a:t>
            </a:r>
            <a:r>
              <a:rPr lang="en-US" dirty="0" smtClean="0"/>
              <a:t>provide hostname-to-</a:t>
            </a:r>
            <a:r>
              <a:rPr lang="en-US" dirty="0" err="1" smtClean="0"/>
              <a:t>ip</a:t>
            </a:r>
            <a:r>
              <a:rPr lang="en-US" dirty="0" smtClean="0"/>
              <a:t> mapping</a:t>
            </a:r>
          </a:p>
          <a:p>
            <a:r>
              <a:rPr lang="en-US" dirty="0" smtClean="0"/>
              <a:t>Resource Record is a four-</a:t>
            </a:r>
            <a:r>
              <a:rPr lang="en-US" dirty="0" err="1" smtClean="0"/>
              <a:t>tuple</a:t>
            </a:r>
            <a:endParaRPr lang="en-US" dirty="0" smtClean="0"/>
          </a:p>
          <a:p>
            <a:pPr lvl="1"/>
            <a:r>
              <a:rPr lang="en-US" dirty="0" smtClean="0"/>
              <a:t>(Name, </a:t>
            </a:r>
            <a:r>
              <a:rPr lang="en-US" dirty="0" smtClean="0">
                <a:solidFill>
                  <a:srgbClr val="FF0000"/>
                </a:solidFill>
              </a:rPr>
              <a:t>Value</a:t>
            </a:r>
            <a:r>
              <a:rPr lang="en-US" dirty="0" smtClean="0"/>
              <a:t>, Type, TTL)</a:t>
            </a:r>
          </a:p>
          <a:p>
            <a:r>
              <a:rPr lang="en-US" dirty="0" smtClean="0"/>
              <a:t>TTL</a:t>
            </a:r>
          </a:p>
          <a:p>
            <a:pPr lvl="1"/>
            <a:r>
              <a:rPr lang="en-US" dirty="0" smtClean="0"/>
              <a:t>Determines when a resource record should be removed from the cache</a:t>
            </a:r>
          </a:p>
          <a:p>
            <a:r>
              <a:rPr lang="en-US" dirty="0" smtClean="0"/>
              <a:t>The meaning of Name and Value depend on Type</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34</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smtClean="0"/>
              <a:t>Type=A	</a:t>
            </a:r>
          </a:p>
          <a:p>
            <a:pPr lvl="1"/>
            <a:r>
              <a:rPr lang="en-US" dirty="0" smtClean="0"/>
              <a:t>Name- Hostname</a:t>
            </a:r>
          </a:p>
          <a:p>
            <a:pPr lvl="1"/>
            <a:r>
              <a:rPr lang="en-US" dirty="0" smtClean="0"/>
              <a:t>Value – IP Address</a:t>
            </a:r>
          </a:p>
          <a:p>
            <a:pPr lvl="1"/>
            <a:r>
              <a:rPr lang="en-US" dirty="0" smtClean="0"/>
              <a:t>Provides standard hostname to IP Address Mapping</a:t>
            </a:r>
          </a:p>
          <a:p>
            <a:pPr lvl="1"/>
            <a:r>
              <a:rPr lang="en-US" dirty="0" smtClean="0"/>
              <a:t>(sites.google.com,</a:t>
            </a:r>
            <a:r>
              <a:rPr lang="en-US" dirty="0" smtClean="0">
                <a:solidFill>
                  <a:srgbClr val="FF0000"/>
                </a:solidFill>
              </a:rPr>
              <a:t> 142.23.23.1</a:t>
            </a:r>
            <a:r>
              <a:rPr lang="en-US" dirty="0" smtClean="0"/>
              <a:t>,  A, 200)</a:t>
            </a:r>
          </a:p>
          <a:p>
            <a:r>
              <a:rPr lang="en-US" dirty="0" smtClean="0"/>
              <a:t>Type=NS</a:t>
            </a:r>
          </a:p>
          <a:p>
            <a:pPr lvl="1"/>
            <a:r>
              <a:rPr lang="en-US" dirty="0" smtClean="0"/>
              <a:t>Name – Domain</a:t>
            </a:r>
          </a:p>
          <a:p>
            <a:pPr lvl="1"/>
            <a:r>
              <a:rPr lang="en-US" dirty="0" smtClean="0"/>
              <a:t>Value – Hostname of an authoritative DNS server that may know the information about the domain</a:t>
            </a:r>
          </a:p>
          <a:p>
            <a:pPr lvl="1"/>
            <a:r>
              <a:rPr lang="en-US" dirty="0" smtClean="0"/>
              <a:t>Provides routing the DNS query</a:t>
            </a:r>
          </a:p>
          <a:p>
            <a:pPr lvl="1"/>
            <a:r>
              <a:rPr lang="en-US" dirty="0" smtClean="0"/>
              <a:t>(sites.google.com,  dns.google.com, NS, 125)</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35</a:t>
            </a:fld>
            <a:endParaRPr lang="en-US"/>
          </a:p>
        </p:txBody>
      </p:sp>
      <p:sp>
        <p:nvSpPr>
          <p:cNvPr id="5" name="Content Placeholder 4"/>
          <p:cNvSpPr>
            <a:spLocks noGrp="1"/>
          </p:cNvSpPr>
          <p:nvPr>
            <p:ph sz="quarter" idx="1"/>
          </p:nvPr>
        </p:nvSpPr>
        <p:spPr/>
        <p:txBody>
          <a:bodyPr/>
          <a:lstStyle/>
          <a:p>
            <a:r>
              <a:rPr lang="en-US" dirty="0" smtClean="0"/>
              <a:t>Type = CNAME</a:t>
            </a:r>
          </a:p>
          <a:p>
            <a:pPr lvl="1"/>
            <a:r>
              <a:rPr lang="en-US" dirty="0" smtClean="0"/>
              <a:t>Name – Alias Domain Name</a:t>
            </a:r>
          </a:p>
          <a:p>
            <a:pPr lvl="1"/>
            <a:r>
              <a:rPr lang="en-US" dirty="0" smtClean="0"/>
              <a:t>Value – Main Domain Name</a:t>
            </a:r>
          </a:p>
          <a:p>
            <a:pPr lvl="1"/>
            <a:r>
              <a:rPr lang="en-US" dirty="0" smtClean="0"/>
              <a:t>Specifies that the domain name is an alias of another</a:t>
            </a:r>
          </a:p>
          <a:p>
            <a:pPr lvl="1"/>
            <a:r>
              <a:rPr lang="en-US" dirty="0" smtClean="0"/>
              <a:t>This helps when running multiple services (like an FTP </a:t>
            </a:r>
            <a:r>
              <a:rPr lang="en-US" i="1" dirty="0" smtClean="0"/>
              <a:t>and</a:t>
            </a:r>
            <a:r>
              <a:rPr lang="en-US" dirty="0" smtClean="0"/>
              <a:t> a web server; each running on different ports) from a single IP address. Each service can then have its own entry in DNS.</a:t>
            </a:r>
          </a:p>
          <a:p>
            <a:pPr lvl="1"/>
            <a:r>
              <a:rPr lang="en-US" dirty="0" smtClean="0"/>
              <a:t>(www.cs.mit.edu, star.cs.mit.edu, CNAME, 120)</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36</a:t>
            </a:fld>
            <a:endParaRPr lang="en-US"/>
          </a:p>
        </p:txBody>
      </p:sp>
      <p:sp>
        <p:nvSpPr>
          <p:cNvPr id="5" name="Content Placeholder 4"/>
          <p:cNvSpPr>
            <a:spLocks noGrp="1"/>
          </p:cNvSpPr>
          <p:nvPr>
            <p:ph sz="quarter" idx="1"/>
          </p:nvPr>
        </p:nvSpPr>
        <p:spPr/>
        <p:txBody>
          <a:bodyPr/>
          <a:lstStyle/>
          <a:p>
            <a:r>
              <a:rPr lang="en-US" dirty="0" smtClean="0"/>
              <a:t>Type=MX</a:t>
            </a:r>
          </a:p>
          <a:p>
            <a:pPr lvl="1"/>
            <a:r>
              <a:rPr lang="en-US" dirty="0" smtClean="0"/>
              <a:t>Name - Hostname</a:t>
            </a:r>
          </a:p>
          <a:p>
            <a:pPr lvl="1"/>
            <a:r>
              <a:rPr lang="en-US" dirty="0" smtClean="0"/>
              <a:t>Value – The address of the Mail Server</a:t>
            </a:r>
          </a:p>
          <a:p>
            <a:pPr lvl="1"/>
            <a:r>
              <a:rPr lang="en-US" dirty="0" smtClean="0"/>
              <a:t>A company can use the same aliased name for all its mail server and for one of its other server</a:t>
            </a:r>
          </a:p>
          <a:p>
            <a:pPr lvl="1"/>
            <a:r>
              <a:rPr lang="en-US" dirty="0" smtClean="0"/>
              <a:t>(buet.ac.bd, mail.buet.ac.bd, MX, 125)</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and NS Record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37</a:t>
            </a:fld>
            <a:endParaRPr lang="en-US"/>
          </a:p>
        </p:txBody>
      </p:sp>
      <p:sp>
        <p:nvSpPr>
          <p:cNvPr id="5" name="Content Placeholder 4"/>
          <p:cNvSpPr>
            <a:spLocks noGrp="1"/>
          </p:cNvSpPr>
          <p:nvPr>
            <p:ph sz="quarter" idx="1"/>
          </p:nvPr>
        </p:nvSpPr>
        <p:spPr/>
        <p:txBody>
          <a:bodyPr>
            <a:normAutofit lnSpcReduction="10000"/>
          </a:bodyPr>
          <a:lstStyle/>
          <a:p>
            <a:r>
              <a:rPr lang="en-US" dirty="0" smtClean="0"/>
              <a:t>If a DNS server is authoritative for a particular domain, it contains a Type A record</a:t>
            </a:r>
          </a:p>
          <a:p>
            <a:r>
              <a:rPr lang="en-US" dirty="0" smtClean="0"/>
              <a:t>If a server is not authoritative for a hostname, then it contains a type NS record for the domain that includes the hostname; it will also contain a Type A record that provides the </a:t>
            </a:r>
            <a:r>
              <a:rPr lang="en-US" dirty="0" err="1" smtClean="0"/>
              <a:t>ip</a:t>
            </a:r>
            <a:r>
              <a:rPr lang="en-US" dirty="0" smtClean="0"/>
              <a:t> address of the DNS server in the value field of the NS record</a:t>
            </a:r>
          </a:p>
          <a:p>
            <a:r>
              <a:rPr lang="en-US" dirty="0" smtClean="0"/>
              <a:t>TLD is not authoritative for cs.mit.edu</a:t>
            </a:r>
          </a:p>
          <a:p>
            <a:pPr lvl="1"/>
            <a:r>
              <a:rPr lang="en-US" dirty="0" smtClean="0"/>
              <a:t>(mit.edu, dns.mit.edu, NS, 123)</a:t>
            </a:r>
          </a:p>
          <a:p>
            <a:pPr lvl="1"/>
            <a:r>
              <a:rPr lang="en-US" dirty="0" smtClean="0"/>
              <a:t>(dns.mit.edu, 123.22.32.21, A, 134)</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a:p>
        </p:txBody>
      </p:sp>
      <p:sp>
        <p:nvSpPr>
          <p:cNvPr id="6" name="Title 5"/>
          <p:cNvSpPr>
            <a:spLocks noGrp="1"/>
          </p:cNvSpPr>
          <p:nvPr>
            <p:ph type="title"/>
          </p:nvPr>
        </p:nvSpPr>
        <p:spPr/>
        <p:txBody>
          <a:bodyPr/>
          <a:lstStyle/>
          <a:p>
            <a:r>
              <a:rPr lang="en-US" dirty="0" smtClean="0"/>
              <a:t>DHCP</a:t>
            </a:r>
            <a:endParaRPr lang="en-US" dirty="0"/>
          </a:p>
        </p:txBody>
      </p:sp>
      <p:sp>
        <p:nvSpPr>
          <p:cNvPr id="4" name="Slide Number Placeholder 3"/>
          <p:cNvSpPr>
            <a:spLocks noGrp="1"/>
          </p:cNvSpPr>
          <p:nvPr>
            <p:ph type="sldNum" sz="quarter" idx="11"/>
          </p:nvPr>
        </p:nvSpPr>
        <p:spPr/>
        <p:txBody>
          <a:bodyPr>
            <a:normAutofit/>
          </a:bodyPr>
          <a:lstStyle/>
          <a:p>
            <a:fld id="{0820103F-9868-4266-A661-928D99A18F90}" type="slidenum">
              <a:rPr lang="en-US" smtClean="0"/>
              <a:pPr/>
              <a:t>38</a:t>
            </a:fld>
            <a:endParaRPr lang="en-US"/>
          </a:p>
        </p:txBody>
      </p:sp>
    </p:spTree>
    <p:extLst>
      <p:ext uri="{BB962C8B-B14F-4D97-AF65-F5344CB8AC3E}">
        <p14:creationId xmlns:p14="http://schemas.microsoft.com/office/powerpoint/2010/main" xmlns="" val="4289011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12648" y="228600"/>
            <a:ext cx="8153400" cy="609600"/>
          </a:xfrm>
        </p:spPr>
        <p:txBody>
          <a:bodyPr>
            <a:normAutofit fontScale="90000"/>
          </a:bodyPr>
          <a:lstStyle/>
          <a:p>
            <a:r>
              <a:rPr lang="en-US" dirty="0">
                <a:latin typeface="Arial" charset="0"/>
              </a:rPr>
              <a:t/>
            </a:r>
            <a:br>
              <a:rPr lang="en-US" dirty="0">
                <a:latin typeface="Arial" charset="0"/>
              </a:rPr>
            </a:br>
            <a:r>
              <a:rPr lang="en-US" sz="4000" dirty="0">
                <a:latin typeface="Arial" charset="0"/>
              </a:rPr>
              <a:t>Dynamic Host Configuration Protocol</a:t>
            </a:r>
            <a:endParaRPr lang="en-US" dirty="0">
              <a:latin typeface="Arial" charset="0"/>
            </a:endParaRPr>
          </a:p>
        </p:txBody>
      </p:sp>
      <p:sp>
        <p:nvSpPr>
          <p:cNvPr id="4" name="Content Placeholder 3"/>
          <p:cNvSpPr>
            <a:spLocks noGrp="1"/>
          </p:cNvSpPr>
          <p:nvPr>
            <p:ph idx="1"/>
          </p:nvPr>
        </p:nvSpPr>
        <p:spPr>
          <a:xfrm>
            <a:off x="304800" y="1524000"/>
            <a:ext cx="4572000" cy="4861188"/>
          </a:xfrm>
        </p:spPr>
        <p:txBody>
          <a:bodyPr>
            <a:normAutofit/>
          </a:bodyPr>
          <a:lstStyle/>
          <a:p>
            <a:pPr>
              <a:lnSpc>
                <a:spcPct val="85000"/>
              </a:lnSpc>
              <a:spcBef>
                <a:spcPct val="30000"/>
              </a:spcBef>
              <a:buFont typeface="Arial" panose="020B0604020202020204" pitchFamily="34" charset="0"/>
              <a:buChar char="•"/>
            </a:pPr>
            <a:r>
              <a:rPr lang="en-US" dirty="0" smtClean="0"/>
              <a:t>DHCP service </a:t>
            </a:r>
            <a:r>
              <a:rPr lang="en-US" dirty="0"/>
              <a:t>automates the assignment of IPv4 addresses, subnet masks, gateways, and other IPv4 networking parameters. </a:t>
            </a:r>
          </a:p>
          <a:p>
            <a:pPr>
              <a:lnSpc>
                <a:spcPct val="85000"/>
              </a:lnSpc>
              <a:spcBef>
                <a:spcPct val="30000"/>
              </a:spcBef>
              <a:buFont typeface="Arial" panose="020B0604020202020204" pitchFamily="34" charset="0"/>
              <a:buChar char="•"/>
            </a:pPr>
            <a:r>
              <a:rPr lang="en-US" dirty="0"/>
              <a:t>DHCP is considered dynamic addressing compared to static addressing. Static addressing is manually entering IP address information</a:t>
            </a:r>
            <a:r>
              <a:rPr lang="en-US" dirty="0" smtClean="0"/>
              <a:t>.</a:t>
            </a:r>
            <a:endParaRPr lang="en-US" dirty="0"/>
          </a:p>
        </p:txBody>
      </p:sp>
      <p:pic>
        <p:nvPicPr>
          <p:cNvPr id="5" name="Picture 4">
            <a:extLst>
              <a:ext uri="{FF2B5EF4-FFF2-40B4-BE49-F238E27FC236}">
                <a16:creationId xmlns=""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953000" y="1524000"/>
            <a:ext cx="4090497" cy="3525592"/>
          </a:xfrm>
          <a:prstGeom prst="rect">
            <a:avLst/>
          </a:prstGeom>
        </p:spPr>
      </p:pic>
    </p:spTree>
    <p:custDataLst>
      <p:tags r:id="rId1"/>
    </p:custDataLst>
    <p:extLst>
      <p:ext uri="{BB962C8B-B14F-4D97-AF65-F5344CB8AC3E}">
        <p14:creationId xmlns:p14="http://schemas.microsoft.com/office/powerpoint/2010/main" xmlns="" val="242620501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 y="55191"/>
            <a:ext cx="5943598" cy="1010068"/>
          </a:xfrm>
        </p:spPr>
        <p:txBody>
          <a:bodyPr>
            <a:normAutofit/>
          </a:bodyPr>
          <a:lstStyle/>
          <a:p>
            <a:r>
              <a:rPr lang="en-US" dirty="0" smtClean="0">
                <a:latin typeface="Arial" charset="0"/>
              </a:rPr>
              <a:t>DNS</a:t>
            </a:r>
            <a:endParaRPr lang="en-US" dirty="0">
              <a:latin typeface="Arial" charset="0"/>
            </a:endParaRPr>
          </a:p>
        </p:txBody>
      </p:sp>
      <p:sp>
        <p:nvSpPr>
          <p:cNvPr id="4" name="Content Placeholder 3"/>
          <p:cNvSpPr>
            <a:spLocks noGrp="1"/>
          </p:cNvSpPr>
          <p:nvPr>
            <p:ph idx="1"/>
          </p:nvPr>
        </p:nvSpPr>
        <p:spPr>
          <a:xfrm>
            <a:off x="533400" y="1676400"/>
            <a:ext cx="3698542" cy="5022091"/>
          </a:xfrm>
        </p:spPr>
        <p:txBody>
          <a:bodyPr>
            <a:noAutofit/>
          </a:bodyPr>
          <a:lstStyle/>
          <a:p>
            <a:pPr>
              <a:lnSpc>
                <a:spcPct val="85000"/>
              </a:lnSpc>
              <a:spcBef>
                <a:spcPct val="30000"/>
              </a:spcBef>
              <a:buFont typeface="Arial" panose="020B0604020202020204" pitchFamily="34" charset="0"/>
              <a:buChar char="•"/>
            </a:pPr>
            <a:r>
              <a:rPr lang="en-US" sz="2000" dirty="0"/>
              <a:t>Domain names were created to convert the numeric IP addresses into a simple, recognizable name.</a:t>
            </a:r>
          </a:p>
          <a:p>
            <a:pPr>
              <a:lnSpc>
                <a:spcPct val="85000"/>
              </a:lnSpc>
              <a:spcBef>
                <a:spcPct val="30000"/>
              </a:spcBef>
              <a:buFont typeface="Arial" panose="020B0604020202020204" pitchFamily="34" charset="0"/>
              <a:buChar char="•"/>
            </a:pPr>
            <a:r>
              <a:rPr lang="en-US" sz="2000" dirty="0"/>
              <a:t>Fully-qualified domain names (FQDNs), such as http://www.cisco.com, are much easier for people to remember than 198.133.219.25.</a:t>
            </a:r>
          </a:p>
          <a:p>
            <a:pPr>
              <a:lnSpc>
                <a:spcPct val="85000"/>
              </a:lnSpc>
              <a:spcBef>
                <a:spcPct val="30000"/>
              </a:spcBef>
              <a:buFont typeface="Arial" panose="020B0604020202020204" pitchFamily="34" charset="0"/>
              <a:buChar char="•"/>
            </a:pPr>
            <a:r>
              <a:rPr lang="en-US" sz="2000" dirty="0"/>
              <a:t>The DNS protocol defines an automated service that matches resource names with the required numeric network address. It includes the format for queries, responses, and data.</a:t>
            </a:r>
          </a:p>
        </p:txBody>
      </p:sp>
      <p:pic>
        <p:nvPicPr>
          <p:cNvPr id="5" name="Picture 4">
            <a:extLst>
              <a:ext uri="{FF2B5EF4-FFF2-40B4-BE49-F238E27FC236}">
                <a16:creationId xmlns=""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648200" y="256814"/>
            <a:ext cx="4038599" cy="1968459"/>
          </a:xfrm>
          <a:prstGeom prst="rect">
            <a:avLst/>
          </a:prstGeom>
        </p:spPr>
      </p:pic>
      <p:sp>
        <p:nvSpPr>
          <p:cNvPr id="9" name="Down Arrow 8">
            <a:extLst>
              <a:ext uri="{FF2B5EF4-FFF2-40B4-BE49-F238E27FC236}">
                <a16:creationId xmlns="" xmlns:a16="http://schemas.microsoft.com/office/drawing/2014/main" id="{C006C51B-AE10-F048-9A47-6EA5F94ECD61}"/>
              </a:ext>
            </a:extLst>
          </p:cNvPr>
          <p:cNvSpPr/>
          <p:nvPr/>
        </p:nvSpPr>
        <p:spPr>
          <a:xfrm>
            <a:off x="6304562" y="2038651"/>
            <a:ext cx="231819" cy="373245"/>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xmlns=""/>
              </a:ext>
            </a:extLst>
          </a:blip>
          <a:stretch>
            <a:fillRect/>
          </a:stretch>
        </p:blipFill>
        <p:spPr>
          <a:xfrm>
            <a:off x="4842456" y="2570166"/>
            <a:ext cx="3691944" cy="1227252"/>
          </a:xfrm>
          <a:prstGeom prst="rect">
            <a:avLst/>
          </a:prstGeom>
        </p:spPr>
      </p:pic>
      <p:sp>
        <p:nvSpPr>
          <p:cNvPr id="12" name="Down Arrow 11">
            <a:extLst>
              <a:ext uri="{FF2B5EF4-FFF2-40B4-BE49-F238E27FC236}">
                <a16:creationId xmlns="" xmlns:a16="http://schemas.microsoft.com/office/drawing/2014/main" id="{821FA132-4366-6D41-9DC5-061AF00EA497}"/>
              </a:ext>
            </a:extLst>
          </p:cNvPr>
          <p:cNvSpPr/>
          <p:nvPr/>
        </p:nvSpPr>
        <p:spPr>
          <a:xfrm>
            <a:off x="6280000" y="3756692"/>
            <a:ext cx="231819" cy="373245"/>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xmlns=""/>
              </a:ext>
            </a:extLst>
          </a:blip>
          <a:stretch>
            <a:fillRect/>
          </a:stretch>
        </p:blipFill>
        <p:spPr>
          <a:xfrm>
            <a:off x="4842454" y="4141957"/>
            <a:ext cx="3844345" cy="2491161"/>
          </a:xfrm>
          <a:prstGeom prst="rect">
            <a:avLst/>
          </a:prstGeom>
        </p:spPr>
      </p:pic>
    </p:spTree>
    <p:custDataLst>
      <p:tags r:id="rId1"/>
    </p:custDataLst>
    <p:extLst>
      <p:ext uri="{BB962C8B-B14F-4D97-AF65-F5344CB8AC3E}">
        <p14:creationId xmlns:p14="http://schemas.microsoft.com/office/powerpoint/2010/main" xmlns="" val="404761497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DHCP</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0820103F-9868-4266-A661-928D99A18F90}" type="slidenum">
              <a:rPr lang="en-US" smtClean="0"/>
              <a:pPr/>
              <a:t>40</a:t>
            </a:fld>
            <a:endParaRPr lang="en-US"/>
          </a:p>
        </p:txBody>
      </p:sp>
      <p:sp>
        <p:nvSpPr>
          <p:cNvPr id="4" name="Content Placeholder 3"/>
          <p:cNvSpPr>
            <a:spLocks noGrp="1"/>
          </p:cNvSpPr>
          <p:nvPr>
            <p:ph sz="quarter" idx="1"/>
          </p:nvPr>
        </p:nvSpPr>
        <p:spPr/>
        <p:txBody>
          <a:bodyPr/>
          <a:lstStyle/>
          <a:p>
            <a:pPr>
              <a:lnSpc>
                <a:spcPct val="85000"/>
              </a:lnSpc>
              <a:spcBef>
                <a:spcPct val="30000"/>
              </a:spcBef>
              <a:buFont typeface="Arial" panose="020B0604020202020204" pitchFamily="34" charset="0"/>
              <a:buChar char="•"/>
            </a:pPr>
            <a:r>
              <a:rPr lang="en-US" dirty="0"/>
              <a:t>When a host connects to the network, the DHCP server is contacted, and an address is requested. The DHCP server chooses an address from a configured range of addresses called a pool and assigns (leases) it to the host.</a:t>
            </a:r>
          </a:p>
          <a:p>
            <a:pPr>
              <a:lnSpc>
                <a:spcPct val="85000"/>
              </a:lnSpc>
              <a:spcBef>
                <a:spcPct val="30000"/>
              </a:spcBef>
              <a:buFont typeface="Arial" panose="020B0604020202020204" pitchFamily="34" charset="0"/>
              <a:buChar char="•"/>
            </a:pPr>
            <a:r>
              <a:rPr lang="en-US" dirty="0"/>
              <a:t>Many networks use both DHCP and static addressing. DHCP is used for general purpose hosts, such as end user devices. Static addressing is used for network devices, such as gateway routers, switches, servers, and printers.</a:t>
            </a:r>
            <a:endParaRPr lang="en-US" b="1" dirty="0"/>
          </a:p>
          <a:p>
            <a:endParaRPr lang="en-US" dirty="0"/>
          </a:p>
        </p:txBody>
      </p:sp>
    </p:spTree>
    <p:extLst>
      <p:ext uri="{BB962C8B-B14F-4D97-AF65-F5344CB8AC3E}">
        <p14:creationId xmlns:p14="http://schemas.microsoft.com/office/powerpoint/2010/main" xmlns="" val="30458824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975783"/>
          </a:xfrm>
        </p:spPr>
        <p:txBody>
          <a:bodyPr>
            <a:normAutofit fontScale="90000"/>
          </a:bodyPr>
          <a:lstStyle/>
          <a:p>
            <a:r>
              <a:rPr lang="en-US" dirty="0"/>
              <a:t/>
            </a:r>
            <a:br>
              <a:rPr lang="en-US" dirty="0"/>
            </a:br>
            <a:r>
              <a:rPr lang="en-US" sz="2400" dirty="0"/>
              <a:t>Steps to Obtain a Lease</a:t>
            </a:r>
          </a:p>
        </p:txBody>
      </p:sp>
      <p:sp>
        <p:nvSpPr>
          <p:cNvPr id="7" name="TextBox 6">
            <a:extLst>
              <a:ext uri="{FF2B5EF4-FFF2-40B4-BE49-F238E27FC236}">
                <a16:creationId xmlns:a16="http://schemas.microsoft.com/office/drawing/2014/main" xmlns="" id="{6F9234A2-E0F1-4518-996D-48D6934C6664}"/>
              </a:ext>
            </a:extLst>
          </p:cNvPr>
          <p:cNvSpPr txBox="1"/>
          <p:nvPr/>
        </p:nvSpPr>
        <p:spPr>
          <a:xfrm>
            <a:off x="186117" y="2133600"/>
            <a:ext cx="2996774" cy="2739211"/>
          </a:xfrm>
          <a:prstGeom prst="rect">
            <a:avLst/>
          </a:prstGeom>
          <a:noFill/>
        </p:spPr>
        <p:txBody>
          <a:bodyPr wrap="square" rtlCol="0">
            <a:spAutoFit/>
          </a:bodyPr>
          <a:lstStyle/>
          <a:p>
            <a:r>
              <a:rPr lang="en-US" sz="1600" dirty="0">
                <a:solidFill>
                  <a:srgbClr val="000000"/>
                </a:solidFill>
              </a:rPr>
              <a:t>When the client boots (or otherwise wants to join a network), it begins a four-step process to obtain a lease:</a:t>
            </a:r>
          </a:p>
          <a:p>
            <a:pPr marL="228600" indent="-228600">
              <a:buFont typeface="+mj-lt"/>
              <a:buAutoNum type="arabicPeriod"/>
            </a:pPr>
            <a:r>
              <a:rPr lang="en-US" sz="1600" dirty="0">
                <a:solidFill>
                  <a:srgbClr val="000000"/>
                </a:solidFill>
              </a:rPr>
              <a:t>DHCP Discover (DHCPDISCOVER)</a:t>
            </a:r>
          </a:p>
          <a:p>
            <a:pPr marL="228600" indent="-228600">
              <a:buFont typeface="+mj-lt"/>
              <a:buAutoNum type="arabicPeriod"/>
            </a:pPr>
            <a:r>
              <a:rPr lang="en-US" sz="1600" dirty="0">
                <a:solidFill>
                  <a:srgbClr val="000000"/>
                </a:solidFill>
              </a:rPr>
              <a:t>DHCP Offer (DHCPOFFER)</a:t>
            </a:r>
          </a:p>
          <a:p>
            <a:pPr marL="228600" indent="-228600">
              <a:buFont typeface="+mj-lt"/>
              <a:buAutoNum type="arabicPeriod"/>
            </a:pPr>
            <a:r>
              <a:rPr lang="en-US" sz="1600" dirty="0">
                <a:solidFill>
                  <a:srgbClr val="000000"/>
                </a:solidFill>
              </a:rPr>
              <a:t>DHCP Request (DHCPREQUEST)</a:t>
            </a:r>
          </a:p>
          <a:p>
            <a:pPr marL="228600" indent="-228600">
              <a:buFont typeface="+mj-lt"/>
              <a:buAutoNum type="arabicPeriod"/>
            </a:pPr>
            <a:r>
              <a:rPr lang="en-US" sz="1600" dirty="0">
                <a:solidFill>
                  <a:srgbClr val="000000"/>
                </a:solidFill>
              </a:rPr>
              <a:t>DHCP Acknowledgment (DHCPACK)</a:t>
            </a:r>
          </a:p>
          <a:p>
            <a:endParaRPr lang="en-US" sz="1200" dirty="0">
              <a:solidFill>
                <a:srgbClr val="000000"/>
              </a:solidFill>
            </a:endParaRPr>
          </a:p>
        </p:txBody>
      </p:sp>
      <p:pic>
        <p:nvPicPr>
          <p:cNvPr id="6" name="Content Placeholder 5">
            <a:extLst>
              <a:ext uri="{FF2B5EF4-FFF2-40B4-BE49-F238E27FC236}">
                <a16:creationId xmlns:a16="http://schemas.microsoft.com/office/drawing/2014/main" xmlns="" id="{12FBBEC9-755B-498B-AF2B-6626C0401C21}"/>
              </a:ext>
            </a:extLst>
          </p:cNvPr>
          <p:cNvPicPr>
            <a:picLocks noGrp="1" noChangeAspect="1"/>
          </p:cNvPicPr>
          <p:nvPr>
            <p:ph idx="1"/>
          </p:nvPr>
        </p:nvPicPr>
        <p:blipFill>
          <a:blip r:embed="rId3"/>
          <a:stretch>
            <a:fillRect/>
          </a:stretch>
        </p:blipFill>
        <p:spPr>
          <a:xfrm>
            <a:off x="3304131" y="1094466"/>
            <a:ext cx="5653752" cy="5223609"/>
          </a:xfrm>
          <a:prstGeom prst="rect">
            <a:avLst/>
          </a:prstGeom>
        </p:spPr>
      </p:pic>
    </p:spTree>
    <p:extLst>
      <p:ext uri="{BB962C8B-B14F-4D97-AF65-F5344CB8AC3E}">
        <p14:creationId xmlns:p14="http://schemas.microsoft.com/office/powerpoint/2010/main" xmlns="" val="367754769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fontScale="90000"/>
          </a:bodyPr>
          <a:lstStyle/>
          <a:p>
            <a:r>
              <a:rPr lang="en-US" sz="1600" dirty="0">
                <a:latin typeface="Arial" charset="0"/>
              </a:rPr>
              <a:t>IP Addressing Services</a:t>
            </a:r>
            <a:r>
              <a:rPr lang="en-US" dirty="0">
                <a:latin typeface="Arial" charset="0"/>
              </a:rPr>
              <a:t/>
            </a:r>
            <a:br>
              <a:rPr lang="en-US" dirty="0">
                <a:latin typeface="Arial" charset="0"/>
              </a:rPr>
            </a:br>
            <a:r>
              <a:rPr lang="en-US" dirty="0">
                <a:latin typeface="Arial" charset="0"/>
              </a:rPr>
              <a:t>DHCP Operation</a:t>
            </a:r>
          </a:p>
        </p:txBody>
      </p:sp>
      <p:sp>
        <p:nvSpPr>
          <p:cNvPr id="4" name="Content Placeholder 3"/>
          <p:cNvSpPr>
            <a:spLocks noGrp="1"/>
          </p:cNvSpPr>
          <p:nvPr>
            <p:ph idx="1"/>
          </p:nvPr>
        </p:nvSpPr>
        <p:spPr>
          <a:xfrm>
            <a:off x="152400" y="1656636"/>
            <a:ext cx="4495800" cy="5047912"/>
          </a:xfrm>
        </p:spPr>
        <p:txBody>
          <a:bodyPr>
            <a:normAutofit fontScale="70000" lnSpcReduction="20000"/>
          </a:bodyPr>
          <a:lstStyle/>
          <a:p>
            <a:pPr marL="0" indent="0">
              <a:lnSpc>
                <a:spcPct val="85000"/>
              </a:lnSpc>
              <a:spcBef>
                <a:spcPct val="30000"/>
              </a:spcBef>
              <a:buNone/>
            </a:pPr>
            <a:r>
              <a:rPr lang="en-US" dirty="0"/>
              <a:t>The DHCP Process: </a:t>
            </a:r>
          </a:p>
          <a:p>
            <a:pPr lvl="2">
              <a:lnSpc>
                <a:spcPct val="85000"/>
              </a:lnSpc>
              <a:spcBef>
                <a:spcPct val="30000"/>
              </a:spcBef>
              <a:buFont typeface="Arial" panose="020B0604020202020204" pitchFamily="34" charset="0"/>
              <a:buChar char="•"/>
            </a:pPr>
            <a:r>
              <a:rPr lang="en-US" dirty="0"/>
              <a:t>When an IPv4, DHCP-configured device boots up or connects to the network, the client broadcasts a DHCP discover (DHCPDISCOVER) message to identify any available DHCP servers on the network.</a:t>
            </a:r>
          </a:p>
          <a:p>
            <a:pPr lvl="2">
              <a:lnSpc>
                <a:spcPct val="85000"/>
              </a:lnSpc>
              <a:spcBef>
                <a:spcPct val="30000"/>
              </a:spcBef>
              <a:buFont typeface="Arial" panose="020B0604020202020204" pitchFamily="34" charset="0"/>
              <a:buChar char="•"/>
            </a:pPr>
            <a:r>
              <a:rPr lang="en-US" dirty="0"/>
              <a:t>A DHCP server replies with a DHCP offer (DHCPOFFER) message, which offers a lease to the client. (If a client receives more than one offer due to multiple DHCP servers on the network, it must choose one.)</a:t>
            </a:r>
          </a:p>
          <a:p>
            <a:pPr lvl="2">
              <a:lnSpc>
                <a:spcPct val="85000"/>
              </a:lnSpc>
              <a:spcBef>
                <a:spcPct val="30000"/>
              </a:spcBef>
              <a:buFont typeface="Arial" panose="020B0604020202020204" pitchFamily="34" charset="0"/>
              <a:buChar char="•"/>
            </a:pPr>
            <a:r>
              <a:rPr lang="en-US" dirty="0"/>
              <a:t>The client sends a DHCP request (DHCPREQUEST) message that identifies the explicit server and lease offer that the client is accepting. </a:t>
            </a:r>
          </a:p>
          <a:p>
            <a:pPr lvl="2">
              <a:lnSpc>
                <a:spcPct val="85000"/>
              </a:lnSpc>
              <a:spcBef>
                <a:spcPct val="30000"/>
              </a:spcBef>
              <a:buFont typeface="Arial" panose="020B0604020202020204" pitchFamily="34" charset="0"/>
              <a:buChar char="•"/>
            </a:pPr>
            <a:r>
              <a:rPr lang="en-US" dirty="0"/>
              <a:t>The server then returns a DHCP acknowledgment (DHCPACK) message that acknowledges to the client that the lease has been finalized.</a:t>
            </a:r>
          </a:p>
          <a:p>
            <a:pPr lvl="2">
              <a:lnSpc>
                <a:spcPct val="85000"/>
              </a:lnSpc>
              <a:spcBef>
                <a:spcPct val="30000"/>
              </a:spcBef>
              <a:buFont typeface="Arial" panose="020B0604020202020204" pitchFamily="34" charset="0"/>
              <a:buChar char="•"/>
            </a:pPr>
            <a:r>
              <a:rPr lang="en-US" dirty="0"/>
              <a:t> If the offer is no longer valid, then the selected server responds with a DHCP negative acknowledgment (DHCPNAK) message and the process must begin with a new DHCPDISCOVER message. </a:t>
            </a:r>
          </a:p>
          <a:p>
            <a:pPr lvl="2">
              <a:lnSpc>
                <a:spcPct val="85000"/>
              </a:lnSpc>
              <a:spcBef>
                <a:spcPct val="30000"/>
              </a:spcBef>
              <a:buFont typeface="Arial" panose="020B0604020202020204" pitchFamily="34" charset="0"/>
              <a:buChar char="•"/>
            </a:pPr>
            <a:endParaRPr lang="en-US" dirty="0"/>
          </a:p>
        </p:txBody>
      </p:sp>
      <p:pic>
        <p:nvPicPr>
          <p:cNvPr id="8" name="Picture 7">
            <a:extLst>
              <a:ext uri="{FF2B5EF4-FFF2-40B4-BE49-F238E27FC236}">
                <a16:creationId xmlns=""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876800" y="2209800"/>
            <a:ext cx="4149309" cy="3616064"/>
          </a:xfrm>
          <a:prstGeom prst="rect">
            <a:avLst/>
          </a:prstGeom>
        </p:spPr>
      </p:pic>
    </p:spTree>
    <p:custDataLst>
      <p:tags r:id="rId1"/>
    </p:custDataLst>
    <p:extLst>
      <p:ext uri="{BB962C8B-B14F-4D97-AF65-F5344CB8AC3E}">
        <p14:creationId xmlns:p14="http://schemas.microsoft.com/office/powerpoint/2010/main" xmlns="" val="51722169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975783"/>
          </a:xfrm>
        </p:spPr>
        <p:txBody>
          <a:bodyPr>
            <a:normAutofit/>
          </a:bodyPr>
          <a:lstStyle/>
          <a:p>
            <a:r>
              <a:rPr lang="en-US" sz="2400" dirty="0" smtClean="0"/>
              <a:t>Configuring a Router as DHCPv4 </a:t>
            </a:r>
            <a:r>
              <a:rPr lang="en-US" sz="2400" dirty="0"/>
              <a:t>Server</a:t>
            </a:r>
          </a:p>
        </p:txBody>
      </p:sp>
      <p:sp>
        <p:nvSpPr>
          <p:cNvPr id="4" name="Content Placeholder 3">
            <a:extLst>
              <a:ext uri="{FF2B5EF4-FFF2-40B4-BE49-F238E27FC236}">
                <a16:creationId xmlns:a16="http://schemas.microsoft.com/office/drawing/2014/main" xmlns="" id="{7BC7BF0D-8C8B-4F73-8AEF-C93C8E218CAF}"/>
              </a:ext>
            </a:extLst>
          </p:cNvPr>
          <p:cNvSpPr>
            <a:spLocks noGrp="1"/>
          </p:cNvSpPr>
          <p:nvPr>
            <p:ph idx="1"/>
          </p:nvPr>
        </p:nvSpPr>
        <p:spPr>
          <a:xfrm>
            <a:off x="457200" y="1524000"/>
            <a:ext cx="8280057" cy="1601955"/>
          </a:xfrm>
        </p:spPr>
        <p:txBody>
          <a:bodyPr/>
          <a:lstStyle/>
          <a:p>
            <a:pPr marL="0" indent="0" algn="l"/>
            <a:r>
              <a:rPr lang="en-US" sz="1600" dirty="0">
                <a:solidFill>
                  <a:srgbClr val="000000"/>
                </a:solidFill>
              </a:rPr>
              <a:t>Now you have a basic understanding of how DHCPv4 works and how it can make your job a bit easier. A Cisco router running Cisco IOS software can be configured to act as a DHCPv4 server. The Cisco IOS DHCPv4 server assigns and manages IPv4 addresses from specified address pools within the router to DHCPv4 clients.</a:t>
            </a:r>
          </a:p>
        </p:txBody>
      </p:sp>
      <p:pic>
        <p:nvPicPr>
          <p:cNvPr id="2" name="Picture 1">
            <a:extLst>
              <a:ext uri="{FF2B5EF4-FFF2-40B4-BE49-F238E27FC236}">
                <a16:creationId xmlns:a16="http://schemas.microsoft.com/office/drawing/2014/main" xmlns="" id="{4C20E8DC-078E-4FFB-8F79-760ABADAD249}"/>
              </a:ext>
            </a:extLst>
          </p:cNvPr>
          <p:cNvPicPr>
            <a:picLocks noChangeAspect="1"/>
          </p:cNvPicPr>
          <p:nvPr/>
        </p:nvPicPr>
        <p:blipFill>
          <a:blip r:embed="rId3"/>
          <a:stretch>
            <a:fillRect/>
          </a:stretch>
        </p:blipFill>
        <p:spPr>
          <a:xfrm>
            <a:off x="1524000" y="2819400"/>
            <a:ext cx="6117021" cy="3609041"/>
          </a:xfrm>
          <a:prstGeom prst="rect">
            <a:avLst/>
          </a:prstGeom>
        </p:spPr>
      </p:pic>
    </p:spTree>
    <p:extLst>
      <p:ext uri="{BB962C8B-B14F-4D97-AF65-F5344CB8AC3E}">
        <p14:creationId xmlns:p14="http://schemas.microsoft.com/office/powerpoint/2010/main" xmlns="" val="23806290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975783"/>
          </a:xfrm>
        </p:spPr>
        <p:txBody>
          <a:bodyPr>
            <a:normAutofit/>
          </a:bodyPr>
          <a:lstStyle/>
          <a:p>
            <a:r>
              <a:rPr lang="en-US" sz="2400" dirty="0" smtClean="0"/>
              <a:t>Steps </a:t>
            </a:r>
            <a:r>
              <a:rPr lang="en-US" sz="2400" dirty="0"/>
              <a:t>to Configure a Cisco IOS DHCPv4 Server (Cont.)</a:t>
            </a:r>
          </a:p>
        </p:txBody>
      </p:sp>
      <p:graphicFrame>
        <p:nvGraphicFramePr>
          <p:cNvPr id="8" name="Table 8">
            <a:extLst>
              <a:ext uri="{FF2B5EF4-FFF2-40B4-BE49-F238E27FC236}">
                <a16:creationId xmlns:a16="http://schemas.microsoft.com/office/drawing/2014/main" xmlns="" id="{8160675C-1F4E-46AB-AAC6-BAA24635C806}"/>
              </a:ext>
            </a:extLst>
          </p:cNvPr>
          <p:cNvGraphicFramePr>
            <a:graphicFrameLocks noGrp="1"/>
          </p:cNvGraphicFramePr>
          <p:nvPr>
            <p:extLst>
              <p:ext uri="{D42A27DB-BD31-4B8C-83A1-F6EECF244321}">
                <p14:modId xmlns:p14="http://schemas.microsoft.com/office/powerpoint/2010/main" xmlns="" val="2606990932"/>
              </p:ext>
            </p:extLst>
          </p:nvPr>
        </p:nvGraphicFramePr>
        <p:xfrm>
          <a:off x="853442" y="2531293"/>
          <a:ext cx="7141952" cy="3637865"/>
        </p:xfrm>
        <a:graphic>
          <a:graphicData uri="http://schemas.openxmlformats.org/drawingml/2006/table">
            <a:tbl>
              <a:tblPr firstRow="1" bandRow="1">
                <a:tableStyleId>{5C22544A-7EE6-4342-B048-85BDC9FD1C3A}</a:tableStyleId>
              </a:tblPr>
              <a:tblGrid>
                <a:gridCol w="2999188">
                  <a:extLst>
                    <a:ext uri="{9D8B030D-6E8A-4147-A177-3AD203B41FA5}">
                      <a16:colId xmlns:a16="http://schemas.microsoft.com/office/drawing/2014/main" xmlns="" val="3365508779"/>
                    </a:ext>
                  </a:extLst>
                </a:gridCol>
                <a:gridCol w="4142764">
                  <a:extLst>
                    <a:ext uri="{9D8B030D-6E8A-4147-A177-3AD203B41FA5}">
                      <a16:colId xmlns:a16="http://schemas.microsoft.com/office/drawing/2014/main" xmlns="" val="2426411092"/>
                    </a:ext>
                  </a:extLst>
                </a:gridCol>
              </a:tblGrid>
              <a:tr h="519695">
                <a:tc>
                  <a:txBody>
                    <a:bodyPr/>
                    <a:lstStyle/>
                    <a:p>
                      <a:pPr algn="l" fontAlgn="ctr"/>
                      <a:r>
                        <a:rPr lang="en-US" sz="1300" b="1" dirty="0">
                          <a:effectLst/>
                        </a:rPr>
                        <a:t>Task</a:t>
                      </a:r>
                      <a:endParaRPr lang="en-US" sz="1300" dirty="0">
                        <a:effectLst/>
                      </a:endParaRPr>
                    </a:p>
                  </a:txBody>
                  <a:tcPr marL="47625" marR="47625" marT="63500" marB="63500" anchor="ctr"/>
                </a:tc>
                <a:tc>
                  <a:txBody>
                    <a:bodyPr/>
                    <a:lstStyle/>
                    <a:p>
                      <a:pPr algn="l" fontAlgn="ctr"/>
                      <a:r>
                        <a:rPr lang="en-US" sz="1300" b="1" dirty="0">
                          <a:effectLst/>
                        </a:rPr>
                        <a:t>IOS Command</a:t>
                      </a:r>
                      <a:endParaRPr lang="en-US" sz="1300" dirty="0">
                        <a:effectLst/>
                      </a:endParaRPr>
                    </a:p>
                  </a:txBody>
                  <a:tcPr marL="47625" marR="47625" marT="63500" marB="63500" anchor="ctr"/>
                </a:tc>
                <a:extLst>
                  <a:ext uri="{0D108BD9-81ED-4DB2-BD59-A6C34878D82A}">
                    <a16:rowId xmlns:a16="http://schemas.microsoft.com/office/drawing/2014/main" xmlns="" val="592760898"/>
                  </a:ext>
                </a:extLst>
              </a:tr>
              <a:tr h="519695">
                <a:tc>
                  <a:txBody>
                    <a:bodyPr/>
                    <a:lstStyle/>
                    <a:p>
                      <a:pPr fontAlgn="ctr"/>
                      <a:r>
                        <a:rPr lang="en-US" sz="1300" b="0" dirty="0">
                          <a:effectLst/>
                        </a:rPr>
                        <a:t>Define the address pool.</a:t>
                      </a:r>
                    </a:p>
                  </a:txBody>
                  <a:tcPr marL="47625" marR="47625" marT="63500" marB="63500" anchor="ctr"/>
                </a:tc>
                <a:tc>
                  <a:txBody>
                    <a:bodyPr/>
                    <a:lstStyle/>
                    <a:p>
                      <a:pPr rtl="0" fontAlgn="ctr"/>
                      <a:r>
                        <a:rPr lang="en-US" sz="1300" b="1" dirty="0">
                          <a:effectLst/>
                        </a:rPr>
                        <a:t>network</a:t>
                      </a:r>
                      <a:r>
                        <a:rPr lang="en-US" sz="1300" b="0" dirty="0">
                          <a:effectLst/>
                        </a:rPr>
                        <a:t> </a:t>
                      </a:r>
                      <a:r>
                        <a:rPr lang="en-US" sz="1300" b="0" i="1" dirty="0">
                          <a:effectLst/>
                        </a:rPr>
                        <a:t>network-number</a:t>
                      </a:r>
                      <a:r>
                        <a:rPr lang="en-US" sz="1300" b="0" dirty="0">
                          <a:effectLst/>
                        </a:rPr>
                        <a:t> [</a:t>
                      </a:r>
                      <a:r>
                        <a:rPr lang="en-US" sz="1300" b="0" i="1" dirty="0">
                          <a:effectLst/>
                        </a:rPr>
                        <a:t>mask</a:t>
                      </a:r>
                      <a:r>
                        <a:rPr lang="en-US" sz="1300" b="0" dirty="0">
                          <a:effectLst/>
                        </a:rPr>
                        <a:t> | / </a:t>
                      </a:r>
                      <a:r>
                        <a:rPr lang="en-US" sz="1300" b="0" i="1" dirty="0">
                          <a:effectLst/>
                        </a:rPr>
                        <a:t>prefix-length</a:t>
                      </a:r>
                      <a:r>
                        <a:rPr lang="en-US" sz="1300" b="0" dirty="0">
                          <a:effectLst/>
                        </a:rPr>
                        <a:t>]</a:t>
                      </a:r>
                    </a:p>
                  </a:txBody>
                  <a:tcPr marL="47625" marR="47625" marT="63500" marB="63500" anchor="ctr"/>
                </a:tc>
                <a:extLst>
                  <a:ext uri="{0D108BD9-81ED-4DB2-BD59-A6C34878D82A}">
                    <a16:rowId xmlns:a16="http://schemas.microsoft.com/office/drawing/2014/main" xmlns="" val="3973781449"/>
                  </a:ext>
                </a:extLst>
              </a:tr>
              <a:tr h="519695">
                <a:tc>
                  <a:txBody>
                    <a:bodyPr/>
                    <a:lstStyle/>
                    <a:p>
                      <a:pPr fontAlgn="ctr"/>
                      <a:r>
                        <a:rPr lang="en-US" sz="1300" b="0" dirty="0">
                          <a:effectLst/>
                        </a:rPr>
                        <a:t>Define the default router or gateway.</a:t>
                      </a:r>
                    </a:p>
                  </a:txBody>
                  <a:tcPr marL="47625" marR="47625" marT="63500" marB="63500" anchor="ctr"/>
                </a:tc>
                <a:tc>
                  <a:txBody>
                    <a:bodyPr/>
                    <a:lstStyle/>
                    <a:p>
                      <a:pPr rtl="0" fontAlgn="ctr"/>
                      <a:r>
                        <a:rPr lang="en-US" sz="1300" b="1" dirty="0">
                          <a:effectLst/>
                        </a:rPr>
                        <a:t>default-router</a:t>
                      </a:r>
                      <a:r>
                        <a:rPr lang="en-US" sz="1300" b="0" dirty="0">
                          <a:effectLst/>
                        </a:rPr>
                        <a:t> address [ </a:t>
                      </a:r>
                      <a:r>
                        <a:rPr lang="en-US" sz="1300" b="0" i="1" dirty="0">
                          <a:effectLst/>
                        </a:rPr>
                        <a:t>address2….address8</a:t>
                      </a:r>
                      <a:r>
                        <a:rPr lang="en-US" sz="1300" b="0" dirty="0">
                          <a:effectLst/>
                        </a:rPr>
                        <a:t>]</a:t>
                      </a:r>
                    </a:p>
                  </a:txBody>
                  <a:tcPr marL="47625" marR="47625" marT="63500" marB="63500" anchor="ctr"/>
                </a:tc>
                <a:extLst>
                  <a:ext uri="{0D108BD9-81ED-4DB2-BD59-A6C34878D82A}">
                    <a16:rowId xmlns:a16="http://schemas.microsoft.com/office/drawing/2014/main" xmlns="" val="883745937"/>
                  </a:ext>
                </a:extLst>
              </a:tr>
              <a:tr h="519695">
                <a:tc>
                  <a:txBody>
                    <a:bodyPr/>
                    <a:lstStyle/>
                    <a:p>
                      <a:pPr fontAlgn="ctr"/>
                      <a:r>
                        <a:rPr lang="en-US" sz="1300" b="0" dirty="0">
                          <a:effectLst/>
                        </a:rPr>
                        <a:t>Define a DNS server.</a:t>
                      </a:r>
                    </a:p>
                  </a:txBody>
                  <a:tcPr marL="47625" marR="47625" marT="63500" marB="63500" anchor="ctr"/>
                </a:tc>
                <a:tc>
                  <a:txBody>
                    <a:bodyPr/>
                    <a:lstStyle/>
                    <a:p>
                      <a:pPr rtl="0" fontAlgn="ctr"/>
                      <a:r>
                        <a:rPr lang="en-US" sz="1300" b="1" dirty="0">
                          <a:effectLst/>
                        </a:rPr>
                        <a:t>dns-server</a:t>
                      </a:r>
                      <a:r>
                        <a:rPr lang="en-US" sz="1300" b="0" dirty="0">
                          <a:effectLst/>
                        </a:rPr>
                        <a:t> </a:t>
                      </a:r>
                      <a:r>
                        <a:rPr lang="en-US" sz="1300" b="0" i="1" dirty="0">
                          <a:effectLst/>
                        </a:rPr>
                        <a:t>address</a:t>
                      </a:r>
                      <a:r>
                        <a:rPr lang="en-US" sz="1300" b="0" dirty="0">
                          <a:effectLst/>
                        </a:rPr>
                        <a:t> [ </a:t>
                      </a:r>
                      <a:r>
                        <a:rPr lang="en-US" sz="1300" b="0" i="1" dirty="0">
                          <a:effectLst/>
                        </a:rPr>
                        <a:t>address2…address8</a:t>
                      </a:r>
                      <a:r>
                        <a:rPr lang="en-US" sz="1300" b="0" dirty="0">
                          <a:effectLst/>
                        </a:rPr>
                        <a:t>]</a:t>
                      </a:r>
                    </a:p>
                  </a:txBody>
                  <a:tcPr marL="47625" marR="47625" marT="63500" marB="63500" anchor="ctr"/>
                </a:tc>
                <a:extLst>
                  <a:ext uri="{0D108BD9-81ED-4DB2-BD59-A6C34878D82A}">
                    <a16:rowId xmlns:a16="http://schemas.microsoft.com/office/drawing/2014/main" xmlns="" val="2884302629"/>
                  </a:ext>
                </a:extLst>
              </a:tr>
              <a:tr h="519695">
                <a:tc>
                  <a:txBody>
                    <a:bodyPr/>
                    <a:lstStyle/>
                    <a:p>
                      <a:pPr fontAlgn="ctr"/>
                      <a:r>
                        <a:rPr lang="en-US" sz="1300" b="0" dirty="0">
                          <a:effectLst/>
                        </a:rPr>
                        <a:t>Define the domain name.</a:t>
                      </a:r>
                    </a:p>
                  </a:txBody>
                  <a:tcPr marL="47625" marR="47625" marT="63500" marB="63500" anchor="ctr"/>
                </a:tc>
                <a:tc>
                  <a:txBody>
                    <a:bodyPr/>
                    <a:lstStyle/>
                    <a:p>
                      <a:pPr rtl="0" fontAlgn="ctr"/>
                      <a:r>
                        <a:rPr lang="en-US" sz="1300" b="1" dirty="0">
                          <a:effectLst/>
                        </a:rPr>
                        <a:t>domain-name</a:t>
                      </a:r>
                      <a:r>
                        <a:rPr lang="en-US" sz="1300" b="0" dirty="0">
                          <a:effectLst/>
                        </a:rPr>
                        <a:t> </a:t>
                      </a:r>
                      <a:r>
                        <a:rPr lang="en-US" sz="1300" b="0" i="1" dirty="0">
                          <a:effectLst/>
                        </a:rPr>
                        <a:t>domain</a:t>
                      </a:r>
                      <a:endParaRPr lang="en-US" sz="1300" b="0" dirty="0">
                        <a:effectLst/>
                      </a:endParaRPr>
                    </a:p>
                  </a:txBody>
                  <a:tcPr marL="47625" marR="47625" marT="63500" marB="63500" anchor="ctr"/>
                </a:tc>
                <a:extLst>
                  <a:ext uri="{0D108BD9-81ED-4DB2-BD59-A6C34878D82A}">
                    <a16:rowId xmlns:a16="http://schemas.microsoft.com/office/drawing/2014/main" xmlns="" val="830131601"/>
                  </a:ext>
                </a:extLst>
              </a:tr>
              <a:tr h="519695">
                <a:tc>
                  <a:txBody>
                    <a:bodyPr/>
                    <a:lstStyle/>
                    <a:p>
                      <a:pPr fontAlgn="ctr"/>
                      <a:r>
                        <a:rPr lang="en-US" sz="1300" b="0" dirty="0">
                          <a:effectLst/>
                        </a:rPr>
                        <a:t>Define the duration of the DHCP lease.</a:t>
                      </a:r>
                    </a:p>
                  </a:txBody>
                  <a:tcPr marL="47625" marR="47625" marT="63500" marB="63500" anchor="ctr"/>
                </a:tc>
                <a:tc>
                  <a:txBody>
                    <a:bodyPr/>
                    <a:lstStyle/>
                    <a:p>
                      <a:pPr rtl="0" fontAlgn="ctr"/>
                      <a:r>
                        <a:rPr lang="en-US" sz="1300" b="1" dirty="0">
                          <a:effectLst/>
                        </a:rPr>
                        <a:t>lease</a:t>
                      </a:r>
                      <a:r>
                        <a:rPr lang="en-US" sz="1300" b="0" dirty="0">
                          <a:effectLst/>
                        </a:rPr>
                        <a:t> {</a:t>
                      </a:r>
                      <a:r>
                        <a:rPr lang="en-US" sz="1300" b="0" i="1" dirty="0">
                          <a:effectLst/>
                        </a:rPr>
                        <a:t>days</a:t>
                      </a:r>
                      <a:r>
                        <a:rPr lang="en-US" sz="1300" b="0" dirty="0">
                          <a:effectLst/>
                        </a:rPr>
                        <a:t> [</a:t>
                      </a:r>
                      <a:r>
                        <a:rPr lang="en-US" sz="1300" b="0" i="1" dirty="0">
                          <a:effectLst/>
                        </a:rPr>
                        <a:t>hours</a:t>
                      </a:r>
                      <a:r>
                        <a:rPr lang="en-US" sz="1300" b="0" dirty="0">
                          <a:effectLst/>
                        </a:rPr>
                        <a:t> [ </a:t>
                      </a:r>
                      <a:r>
                        <a:rPr lang="en-US" sz="1300" b="0" i="1" dirty="0">
                          <a:effectLst/>
                        </a:rPr>
                        <a:t>minutes</a:t>
                      </a:r>
                      <a:r>
                        <a:rPr lang="en-US" sz="1300" b="0" dirty="0">
                          <a:effectLst/>
                        </a:rPr>
                        <a:t>]] | </a:t>
                      </a:r>
                      <a:r>
                        <a:rPr lang="en-US" sz="1300" b="1" dirty="0">
                          <a:effectLst/>
                        </a:rPr>
                        <a:t>infinite</a:t>
                      </a:r>
                      <a:r>
                        <a:rPr lang="en-US" sz="1300" b="0" dirty="0">
                          <a:effectLst/>
                        </a:rPr>
                        <a:t>}</a:t>
                      </a:r>
                    </a:p>
                  </a:txBody>
                  <a:tcPr marL="47625" marR="47625" marT="63500" marB="63500" anchor="ctr"/>
                </a:tc>
                <a:extLst>
                  <a:ext uri="{0D108BD9-81ED-4DB2-BD59-A6C34878D82A}">
                    <a16:rowId xmlns:a16="http://schemas.microsoft.com/office/drawing/2014/main" xmlns="" val="633431326"/>
                  </a:ext>
                </a:extLst>
              </a:tr>
              <a:tr h="519695">
                <a:tc>
                  <a:txBody>
                    <a:bodyPr/>
                    <a:lstStyle/>
                    <a:p>
                      <a:pPr fontAlgn="ctr"/>
                      <a:r>
                        <a:rPr lang="en-US" sz="1300" b="0" dirty="0">
                          <a:effectLst/>
                        </a:rPr>
                        <a:t>Define the NetBIOS WINS server.</a:t>
                      </a:r>
                    </a:p>
                  </a:txBody>
                  <a:tcPr marL="47625" marR="47625" marT="63500" marB="63500" anchor="ctr"/>
                </a:tc>
                <a:tc>
                  <a:txBody>
                    <a:bodyPr/>
                    <a:lstStyle/>
                    <a:p>
                      <a:pPr fontAlgn="ctr"/>
                      <a:r>
                        <a:rPr lang="en-US" sz="1300" b="1" dirty="0">
                          <a:effectLst/>
                        </a:rPr>
                        <a:t>netbios-name-server</a:t>
                      </a:r>
                      <a:r>
                        <a:rPr lang="en-US" sz="1300" b="0" dirty="0">
                          <a:effectLst/>
                        </a:rPr>
                        <a:t> </a:t>
                      </a:r>
                      <a:r>
                        <a:rPr lang="en-US" sz="1300" b="0" i="1" dirty="0">
                          <a:effectLst/>
                        </a:rPr>
                        <a:t>address</a:t>
                      </a:r>
                      <a:r>
                        <a:rPr lang="en-US" sz="1300" b="0" dirty="0">
                          <a:effectLst/>
                        </a:rPr>
                        <a:t> [ </a:t>
                      </a:r>
                      <a:r>
                        <a:rPr lang="en-US" sz="1300" b="0" i="1" dirty="0">
                          <a:effectLst/>
                        </a:rPr>
                        <a:t>address2…address8</a:t>
                      </a:r>
                      <a:r>
                        <a:rPr lang="en-US" sz="1300" b="0" dirty="0">
                          <a:effectLst/>
                        </a:rPr>
                        <a:t>]</a:t>
                      </a:r>
                    </a:p>
                  </a:txBody>
                  <a:tcPr marL="47625" marR="47625" marT="63500" marB="63500" anchor="ctr"/>
                </a:tc>
                <a:extLst>
                  <a:ext uri="{0D108BD9-81ED-4DB2-BD59-A6C34878D82A}">
                    <a16:rowId xmlns:a16="http://schemas.microsoft.com/office/drawing/2014/main" xmlns="" val="3889799977"/>
                  </a:ext>
                </a:extLst>
              </a:tr>
            </a:tbl>
          </a:graphicData>
        </a:graphic>
      </p:graphicFrame>
    </p:spTree>
    <p:extLst>
      <p:ext uri="{BB962C8B-B14F-4D97-AF65-F5344CB8AC3E}">
        <p14:creationId xmlns:p14="http://schemas.microsoft.com/office/powerpoint/2010/main" xmlns="" val="396987596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975783"/>
          </a:xfrm>
        </p:spPr>
        <p:txBody>
          <a:bodyPr>
            <a:normAutofit fontScale="90000"/>
          </a:bodyPr>
          <a:lstStyle/>
          <a:p>
            <a:r>
              <a:rPr lang="en-US" dirty="0"/>
              <a:t/>
            </a:r>
            <a:br>
              <a:rPr lang="en-US" dirty="0"/>
            </a:br>
            <a:r>
              <a:rPr lang="en-US" sz="2400" dirty="0"/>
              <a:t>Configuration Example</a:t>
            </a:r>
          </a:p>
        </p:txBody>
      </p:sp>
      <p:pic>
        <p:nvPicPr>
          <p:cNvPr id="7" name="Picture 6">
            <a:extLst>
              <a:ext uri="{FF2B5EF4-FFF2-40B4-BE49-F238E27FC236}">
                <a16:creationId xmlns:a16="http://schemas.microsoft.com/office/drawing/2014/main" xmlns="" id="{B994A58F-8A09-4952-B612-5385EE543AC3}"/>
              </a:ext>
            </a:extLst>
          </p:cNvPr>
          <p:cNvPicPr>
            <a:picLocks noChangeAspect="1"/>
          </p:cNvPicPr>
          <p:nvPr/>
        </p:nvPicPr>
        <p:blipFill>
          <a:blip r:embed="rId3"/>
          <a:stretch>
            <a:fillRect/>
          </a:stretch>
        </p:blipFill>
        <p:spPr>
          <a:xfrm>
            <a:off x="3160498" y="1104590"/>
            <a:ext cx="5276193" cy="3112953"/>
          </a:xfrm>
          <a:prstGeom prst="rect">
            <a:avLst/>
          </a:prstGeom>
        </p:spPr>
      </p:pic>
      <p:pic>
        <p:nvPicPr>
          <p:cNvPr id="5" name="Picture 4">
            <a:extLst>
              <a:ext uri="{FF2B5EF4-FFF2-40B4-BE49-F238E27FC236}">
                <a16:creationId xmlns:a16="http://schemas.microsoft.com/office/drawing/2014/main" xmlns="" id="{48A352A4-12D1-4C7B-9C59-DE39C85BE918}"/>
              </a:ext>
            </a:extLst>
          </p:cNvPr>
          <p:cNvPicPr>
            <a:picLocks noChangeAspect="1"/>
          </p:cNvPicPr>
          <p:nvPr/>
        </p:nvPicPr>
        <p:blipFill>
          <a:blip r:embed="rId4"/>
          <a:stretch>
            <a:fillRect/>
          </a:stretch>
        </p:blipFill>
        <p:spPr>
          <a:xfrm>
            <a:off x="845592" y="3205717"/>
            <a:ext cx="5707607" cy="3248946"/>
          </a:xfrm>
          <a:prstGeom prst="rect">
            <a:avLst/>
          </a:prstGeom>
        </p:spPr>
      </p:pic>
    </p:spTree>
    <p:extLst>
      <p:ext uri="{BB962C8B-B14F-4D97-AF65-F5344CB8AC3E}">
        <p14:creationId xmlns:p14="http://schemas.microsoft.com/office/powerpoint/2010/main" xmlns="" val="42016006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975783"/>
          </a:xfrm>
        </p:spPr>
        <p:txBody>
          <a:bodyPr/>
          <a:lstStyle/>
          <a:p>
            <a:r>
              <a:rPr lang="en-US" sz="1600" dirty="0"/>
              <a:t>Configure a Cisco IOS DHCPv4 Server</a:t>
            </a:r>
            <a:r>
              <a:rPr lang="en-US" dirty="0"/>
              <a:t/>
            </a:r>
            <a:br>
              <a:rPr lang="en-US" dirty="0"/>
            </a:br>
            <a:r>
              <a:rPr lang="en-US" sz="2400" dirty="0"/>
              <a:t>DHCPv4 Verification</a:t>
            </a:r>
          </a:p>
        </p:txBody>
      </p:sp>
      <p:sp>
        <p:nvSpPr>
          <p:cNvPr id="9" name="Rectangle 8">
            <a:extLst>
              <a:ext uri="{FF2B5EF4-FFF2-40B4-BE49-F238E27FC236}">
                <a16:creationId xmlns:a16="http://schemas.microsoft.com/office/drawing/2014/main" xmlns="" id="{44134660-1FDB-493B-BCA0-5294308F4A83}"/>
              </a:ext>
            </a:extLst>
          </p:cNvPr>
          <p:cNvSpPr/>
          <p:nvPr/>
        </p:nvSpPr>
        <p:spPr>
          <a:xfrm>
            <a:off x="257629" y="1201239"/>
            <a:ext cx="8625115" cy="338554"/>
          </a:xfrm>
          <a:prstGeom prst="rect">
            <a:avLst/>
          </a:prstGeom>
        </p:spPr>
        <p:txBody>
          <a:bodyPr wrap="square">
            <a:spAutoFit/>
          </a:bodyPr>
          <a:lstStyle/>
          <a:p>
            <a:r>
              <a:rPr lang="en-US" sz="1600" dirty="0">
                <a:solidFill>
                  <a:srgbClr val="58585B"/>
                </a:solidFill>
                <a:latin typeface="+mn-lt"/>
              </a:rPr>
              <a:t>Use the commands in the table to verify that the Cisco IOS DHCPv4 server is operational</a:t>
            </a:r>
            <a:r>
              <a:rPr lang="en-US" sz="1400" dirty="0">
                <a:solidFill>
                  <a:srgbClr val="58585B"/>
                </a:solidFill>
                <a:latin typeface="+mn-lt"/>
              </a:rPr>
              <a:t>.</a:t>
            </a:r>
            <a:endParaRPr lang="en-US" sz="1400" dirty="0">
              <a:latin typeface="+mn-lt"/>
            </a:endParaRPr>
          </a:p>
        </p:txBody>
      </p:sp>
      <p:graphicFrame>
        <p:nvGraphicFramePr>
          <p:cNvPr id="5" name="Table 6">
            <a:extLst>
              <a:ext uri="{FF2B5EF4-FFF2-40B4-BE49-F238E27FC236}">
                <a16:creationId xmlns:a16="http://schemas.microsoft.com/office/drawing/2014/main" xmlns="" id="{0CBE9299-9C7A-4D00-8629-7BFEA1C39AD1}"/>
              </a:ext>
            </a:extLst>
          </p:cNvPr>
          <p:cNvGraphicFramePr>
            <a:graphicFrameLocks noGrp="1"/>
          </p:cNvGraphicFramePr>
          <p:nvPr>
            <p:ph idx="1"/>
            <p:extLst>
              <p:ext uri="{D42A27DB-BD31-4B8C-83A1-F6EECF244321}">
                <p14:modId xmlns:p14="http://schemas.microsoft.com/office/powerpoint/2010/main" xmlns="" val="4179948380"/>
              </p:ext>
            </p:extLst>
          </p:nvPr>
        </p:nvGraphicFramePr>
        <p:xfrm>
          <a:off x="257628" y="2229395"/>
          <a:ext cx="8454572" cy="2627952"/>
        </p:xfrm>
        <a:graphic>
          <a:graphicData uri="http://schemas.openxmlformats.org/drawingml/2006/table">
            <a:tbl>
              <a:tblPr firstRow="1" bandRow="1">
                <a:tableStyleId>{5C22544A-7EE6-4342-B048-85BDC9FD1C3A}</a:tableStyleId>
              </a:tblPr>
              <a:tblGrid>
                <a:gridCol w="3265985">
                  <a:extLst>
                    <a:ext uri="{9D8B030D-6E8A-4147-A177-3AD203B41FA5}">
                      <a16:colId xmlns:a16="http://schemas.microsoft.com/office/drawing/2014/main" xmlns="" val="4044248977"/>
                    </a:ext>
                  </a:extLst>
                </a:gridCol>
                <a:gridCol w="5188587">
                  <a:extLst>
                    <a:ext uri="{9D8B030D-6E8A-4147-A177-3AD203B41FA5}">
                      <a16:colId xmlns:a16="http://schemas.microsoft.com/office/drawing/2014/main" xmlns="" val="2025141453"/>
                    </a:ext>
                  </a:extLst>
                </a:gridCol>
              </a:tblGrid>
              <a:tr h="585772">
                <a:tc>
                  <a:txBody>
                    <a:bodyPr/>
                    <a:lstStyle/>
                    <a:p>
                      <a:pPr algn="l" fontAlgn="ctr"/>
                      <a:r>
                        <a:rPr lang="en-US" sz="1600" b="1" dirty="0">
                          <a:effectLst/>
                        </a:rPr>
                        <a:t>Command</a:t>
                      </a:r>
                      <a:endParaRPr lang="en-US" sz="1600" dirty="0">
                        <a:effectLst/>
                      </a:endParaRPr>
                    </a:p>
                  </a:txBody>
                  <a:tcPr marL="47625" marR="47625" marT="63500" marB="63500" anchor="ctr"/>
                </a:tc>
                <a:tc>
                  <a:txBody>
                    <a:bodyPr/>
                    <a:lstStyle/>
                    <a:p>
                      <a:pPr algn="l" fontAlgn="ctr"/>
                      <a:r>
                        <a:rPr lang="en-US" sz="1600" b="1" dirty="0">
                          <a:effectLst/>
                        </a:rPr>
                        <a:t>Description</a:t>
                      </a:r>
                      <a:endParaRPr lang="en-US" sz="1600" dirty="0">
                        <a:effectLst/>
                      </a:endParaRPr>
                    </a:p>
                  </a:txBody>
                  <a:tcPr marL="47625" marR="47625" marT="63500" marB="63500" anchor="ctr"/>
                </a:tc>
                <a:extLst>
                  <a:ext uri="{0D108BD9-81ED-4DB2-BD59-A6C34878D82A}">
                    <a16:rowId xmlns:a16="http://schemas.microsoft.com/office/drawing/2014/main" xmlns="" val="3423516778"/>
                  </a:ext>
                </a:extLst>
              </a:tr>
              <a:tr h="585772">
                <a:tc>
                  <a:txBody>
                    <a:bodyPr/>
                    <a:lstStyle/>
                    <a:p>
                      <a:pPr rtl="0" fontAlgn="ctr"/>
                      <a:r>
                        <a:rPr lang="en-US" sz="1600" b="1" dirty="0">
                          <a:effectLst/>
                        </a:rPr>
                        <a:t>show running-config | section dhcp</a:t>
                      </a:r>
                      <a:endParaRPr lang="en-US" sz="1600" b="0" dirty="0">
                        <a:effectLst/>
                      </a:endParaRPr>
                    </a:p>
                  </a:txBody>
                  <a:tcPr marL="47625" marR="47625" marT="63500" marB="63500" anchor="ctr"/>
                </a:tc>
                <a:tc>
                  <a:txBody>
                    <a:bodyPr/>
                    <a:lstStyle/>
                    <a:p>
                      <a:pPr fontAlgn="ctr"/>
                      <a:r>
                        <a:rPr lang="en-US" sz="1600" b="0" dirty="0">
                          <a:effectLst/>
                        </a:rPr>
                        <a:t>Displays the DHCPv4 commands configured on the router.</a:t>
                      </a:r>
                    </a:p>
                  </a:txBody>
                  <a:tcPr marL="47625" marR="47625" marT="63500" marB="63500" anchor="ctr"/>
                </a:tc>
                <a:extLst>
                  <a:ext uri="{0D108BD9-81ED-4DB2-BD59-A6C34878D82A}">
                    <a16:rowId xmlns:a16="http://schemas.microsoft.com/office/drawing/2014/main" xmlns="" val="1819816803"/>
                  </a:ext>
                </a:extLst>
              </a:tr>
              <a:tr h="728204">
                <a:tc>
                  <a:txBody>
                    <a:bodyPr/>
                    <a:lstStyle/>
                    <a:p>
                      <a:pPr rtl="0" fontAlgn="ctr"/>
                      <a:r>
                        <a:rPr lang="en-US" sz="1600" b="1" dirty="0">
                          <a:effectLst/>
                        </a:rPr>
                        <a:t>show ip dhcp binding</a:t>
                      </a:r>
                      <a:endParaRPr lang="en-US" sz="1600" b="0" dirty="0">
                        <a:effectLst/>
                      </a:endParaRPr>
                    </a:p>
                  </a:txBody>
                  <a:tcPr marL="47625" marR="47625" marT="63500" marB="63500" anchor="ctr"/>
                </a:tc>
                <a:tc>
                  <a:txBody>
                    <a:bodyPr/>
                    <a:lstStyle/>
                    <a:p>
                      <a:pPr fontAlgn="ctr"/>
                      <a:r>
                        <a:rPr lang="en-US" sz="1600" b="0" dirty="0">
                          <a:effectLst/>
                        </a:rPr>
                        <a:t>Displays a list of all IPv4 address to MAC address bindings provided by the DHCPv4 service.</a:t>
                      </a:r>
                    </a:p>
                  </a:txBody>
                  <a:tcPr marL="47625" marR="47625" marT="63500" marB="63500" anchor="ctr"/>
                </a:tc>
                <a:extLst>
                  <a:ext uri="{0D108BD9-81ED-4DB2-BD59-A6C34878D82A}">
                    <a16:rowId xmlns:a16="http://schemas.microsoft.com/office/drawing/2014/main" xmlns="" val="1655001922"/>
                  </a:ext>
                </a:extLst>
              </a:tr>
              <a:tr h="728204">
                <a:tc>
                  <a:txBody>
                    <a:bodyPr/>
                    <a:lstStyle/>
                    <a:p>
                      <a:pPr rtl="0" fontAlgn="ctr"/>
                      <a:r>
                        <a:rPr lang="en-US" sz="1600" b="1" dirty="0">
                          <a:effectLst/>
                        </a:rPr>
                        <a:t>show ip dhcp server statistics</a:t>
                      </a:r>
                      <a:endParaRPr lang="en-US" sz="1600" b="0" dirty="0">
                        <a:effectLst/>
                      </a:endParaRPr>
                    </a:p>
                  </a:txBody>
                  <a:tcPr marL="47625" marR="47625" marT="63500" marB="63500" anchor="ctr"/>
                </a:tc>
                <a:tc>
                  <a:txBody>
                    <a:bodyPr/>
                    <a:lstStyle/>
                    <a:p>
                      <a:pPr fontAlgn="ctr"/>
                      <a:r>
                        <a:rPr lang="en-US" sz="1600" b="0" dirty="0">
                          <a:effectLst/>
                        </a:rPr>
                        <a:t>Displays count information regarding the number of DHCPv4 messages that have been sent and received</a:t>
                      </a:r>
                    </a:p>
                  </a:txBody>
                  <a:tcPr marL="47625" marR="47625" marT="63500" marB="63500" anchor="ctr"/>
                </a:tc>
                <a:extLst>
                  <a:ext uri="{0D108BD9-81ED-4DB2-BD59-A6C34878D82A}">
                    <a16:rowId xmlns:a16="http://schemas.microsoft.com/office/drawing/2014/main" xmlns="" val="334081493"/>
                  </a:ext>
                </a:extLst>
              </a:tr>
            </a:tbl>
          </a:graphicData>
        </a:graphic>
      </p:graphicFrame>
    </p:spTree>
    <p:extLst>
      <p:ext uri="{BB962C8B-B14F-4D97-AF65-F5344CB8AC3E}">
        <p14:creationId xmlns:p14="http://schemas.microsoft.com/office/powerpoint/2010/main" xmlns="" val="33410863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975783"/>
          </a:xfrm>
        </p:spPr>
        <p:txBody>
          <a:bodyPr/>
          <a:lstStyle/>
          <a:p>
            <a:r>
              <a:rPr lang="en-US" sz="1600" dirty="0"/>
              <a:t>Configure a Cisco IOS DHCPv4 Server</a:t>
            </a:r>
            <a:r>
              <a:rPr lang="en-US" dirty="0"/>
              <a:t/>
            </a:r>
            <a:br>
              <a:rPr lang="en-US" dirty="0"/>
            </a:br>
            <a:r>
              <a:rPr lang="en-US" sz="2400" dirty="0"/>
              <a:t>Verify DHCPv4 is Operational</a:t>
            </a:r>
          </a:p>
        </p:txBody>
      </p:sp>
      <p:sp>
        <p:nvSpPr>
          <p:cNvPr id="4" name="Content Placeholder 3">
            <a:extLst>
              <a:ext uri="{FF2B5EF4-FFF2-40B4-BE49-F238E27FC236}">
                <a16:creationId xmlns:a16="http://schemas.microsoft.com/office/drawing/2014/main" xmlns="" id="{B4C3649A-1CC4-4545-9ECB-0D52ABAB99FD}"/>
              </a:ext>
            </a:extLst>
          </p:cNvPr>
          <p:cNvSpPr>
            <a:spLocks noGrp="1"/>
          </p:cNvSpPr>
          <p:nvPr>
            <p:ph idx="1"/>
          </p:nvPr>
        </p:nvSpPr>
        <p:spPr>
          <a:xfrm>
            <a:off x="431971" y="1676400"/>
            <a:ext cx="8280057" cy="1427781"/>
          </a:xfrm>
        </p:spPr>
        <p:txBody>
          <a:bodyPr/>
          <a:lstStyle/>
          <a:p>
            <a:pPr marL="0" indent="0" algn="l"/>
            <a:r>
              <a:rPr lang="en-US" sz="1600" b="1" dirty="0">
                <a:solidFill>
                  <a:srgbClr val="000000"/>
                </a:solidFill>
              </a:rPr>
              <a:t>Verify the DHCPv4 Configuration: </a:t>
            </a:r>
            <a:r>
              <a:rPr lang="en-US" dirty="0">
                <a:solidFill>
                  <a:srgbClr val="000000"/>
                </a:solidFill>
              </a:rPr>
              <a:t>As shown in the example, the </a:t>
            </a:r>
            <a:r>
              <a:rPr lang="en-US" b="1" dirty="0">
                <a:solidFill>
                  <a:srgbClr val="000000"/>
                </a:solidFill>
              </a:rPr>
              <a:t>show running-config | section dhcp</a:t>
            </a:r>
            <a:r>
              <a:rPr lang="en-US" dirty="0">
                <a:solidFill>
                  <a:srgbClr val="000000"/>
                </a:solidFill>
              </a:rPr>
              <a:t> command output displays the DHCPv4 commands configured on R1. The </a:t>
            </a:r>
            <a:r>
              <a:rPr lang="en-US" b="1" dirty="0">
                <a:solidFill>
                  <a:srgbClr val="000000"/>
                </a:solidFill>
              </a:rPr>
              <a:t>| section</a:t>
            </a:r>
            <a:r>
              <a:rPr lang="en-US" dirty="0">
                <a:solidFill>
                  <a:srgbClr val="000000"/>
                </a:solidFill>
              </a:rPr>
              <a:t> parameter displays only the commands associated with DHCPv4 configuration.</a:t>
            </a:r>
          </a:p>
          <a:p>
            <a:pPr marL="342900" indent="-342900" algn="l">
              <a:buFont typeface="Arial" panose="020B0604020202020204" pitchFamily="34" charset="0"/>
              <a:buChar char="•"/>
            </a:pPr>
            <a:endParaRPr lang="en-US" sz="1400" dirty="0">
              <a:solidFill>
                <a:srgbClr val="000000"/>
              </a:solidFill>
            </a:endParaRPr>
          </a:p>
        </p:txBody>
      </p:sp>
      <p:pic>
        <p:nvPicPr>
          <p:cNvPr id="6" name="Picture 5">
            <a:extLst>
              <a:ext uri="{FF2B5EF4-FFF2-40B4-BE49-F238E27FC236}">
                <a16:creationId xmlns:a16="http://schemas.microsoft.com/office/drawing/2014/main" xmlns="" id="{F86EBC52-F8CB-4958-AF40-6045FA0BA5F7}"/>
              </a:ext>
            </a:extLst>
          </p:cNvPr>
          <p:cNvPicPr>
            <a:picLocks noChangeAspect="1"/>
          </p:cNvPicPr>
          <p:nvPr/>
        </p:nvPicPr>
        <p:blipFill>
          <a:blip r:embed="rId3"/>
          <a:stretch>
            <a:fillRect/>
          </a:stretch>
        </p:blipFill>
        <p:spPr>
          <a:xfrm>
            <a:off x="2104698" y="3200400"/>
            <a:ext cx="4895695" cy="3185340"/>
          </a:xfrm>
          <a:prstGeom prst="rect">
            <a:avLst/>
          </a:prstGeom>
        </p:spPr>
      </p:pic>
    </p:spTree>
    <p:extLst>
      <p:ext uri="{BB962C8B-B14F-4D97-AF65-F5344CB8AC3E}">
        <p14:creationId xmlns:p14="http://schemas.microsoft.com/office/powerpoint/2010/main" xmlns="" val="4817631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975783"/>
          </a:xfrm>
        </p:spPr>
        <p:txBody>
          <a:bodyPr/>
          <a:lstStyle/>
          <a:p>
            <a:r>
              <a:rPr lang="en-US" sz="1600" dirty="0"/>
              <a:t>Configure a Cisco IOS DHCPv4 Server</a:t>
            </a:r>
            <a:r>
              <a:rPr lang="en-US" dirty="0"/>
              <a:t/>
            </a:r>
            <a:br>
              <a:rPr lang="en-US" dirty="0"/>
            </a:br>
            <a:r>
              <a:rPr lang="en-US" sz="2400" dirty="0"/>
              <a:t>Verify DHCPv4 is Operational (Cont.)</a:t>
            </a:r>
          </a:p>
        </p:txBody>
      </p:sp>
      <p:sp>
        <p:nvSpPr>
          <p:cNvPr id="4" name="Content Placeholder 3">
            <a:extLst>
              <a:ext uri="{FF2B5EF4-FFF2-40B4-BE49-F238E27FC236}">
                <a16:creationId xmlns:a16="http://schemas.microsoft.com/office/drawing/2014/main" xmlns="" id="{B4C3649A-1CC4-4545-9ECB-0D52ABAB99FD}"/>
              </a:ext>
            </a:extLst>
          </p:cNvPr>
          <p:cNvSpPr>
            <a:spLocks noGrp="1"/>
          </p:cNvSpPr>
          <p:nvPr>
            <p:ph idx="1"/>
          </p:nvPr>
        </p:nvSpPr>
        <p:spPr>
          <a:xfrm>
            <a:off x="433592" y="1981200"/>
            <a:ext cx="8280057" cy="1149109"/>
          </a:xfrm>
        </p:spPr>
        <p:txBody>
          <a:bodyPr/>
          <a:lstStyle/>
          <a:p>
            <a:pPr marL="0" indent="0" algn="l"/>
            <a:r>
              <a:rPr lang="en-US" sz="1600" b="1" dirty="0">
                <a:solidFill>
                  <a:srgbClr val="000000"/>
                </a:solidFill>
              </a:rPr>
              <a:t>Verify DHCPv4 Bindings: </a:t>
            </a:r>
            <a:r>
              <a:rPr lang="en-US" dirty="0">
                <a:solidFill>
                  <a:srgbClr val="000000"/>
                </a:solidFill>
              </a:rPr>
              <a:t>As shown in the example, the operation of DHCPv4 can be verified using the </a:t>
            </a:r>
            <a:r>
              <a:rPr lang="en-US" b="1" dirty="0">
                <a:solidFill>
                  <a:srgbClr val="000000"/>
                </a:solidFill>
              </a:rPr>
              <a:t>show ip dhcp binding</a:t>
            </a:r>
            <a:r>
              <a:rPr lang="en-US" dirty="0">
                <a:solidFill>
                  <a:srgbClr val="000000"/>
                </a:solidFill>
              </a:rPr>
              <a:t> command. This command displays a list of all IPv4 address to MAC address bindings that have been provided by the DHCPv4 service.</a:t>
            </a:r>
          </a:p>
          <a:p>
            <a:pPr marL="342900" indent="-342900" algn="l">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xmlns="" id="{BD5D6C03-2202-48EC-800E-9A50526482C0}"/>
              </a:ext>
            </a:extLst>
          </p:cNvPr>
          <p:cNvPicPr>
            <a:picLocks noChangeAspect="1"/>
          </p:cNvPicPr>
          <p:nvPr/>
        </p:nvPicPr>
        <p:blipFill>
          <a:blip r:embed="rId3"/>
          <a:stretch>
            <a:fillRect/>
          </a:stretch>
        </p:blipFill>
        <p:spPr>
          <a:xfrm>
            <a:off x="558834" y="3352800"/>
            <a:ext cx="8029575" cy="2298700"/>
          </a:xfrm>
          <a:prstGeom prst="rect">
            <a:avLst/>
          </a:prstGeom>
        </p:spPr>
      </p:pic>
    </p:spTree>
    <p:extLst>
      <p:ext uri="{BB962C8B-B14F-4D97-AF65-F5344CB8AC3E}">
        <p14:creationId xmlns:p14="http://schemas.microsoft.com/office/powerpoint/2010/main" xmlns="" val="382268781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975783"/>
          </a:xfrm>
        </p:spPr>
        <p:txBody>
          <a:bodyPr/>
          <a:lstStyle/>
          <a:p>
            <a:r>
              <a:rPr lang="en-US" sz="1600" dirty="0"/>
              <a:t>Configure a Cisco IOS DHCPv4 Server</a:t>
            </a:r>
            <a:r>
              <a:rPr lang="en-US" dirty="0"/>
              <a:t/>
            </a:r>
            <a:br>
              <a:rPr lang="en-US" dirty="0"/>
            </a:br>
            <a:r>
              <a:rPr lang="en-US" sz="2400" dirty="0"/>
              <a:t>DHCPv4 Relay</a:t>
            </a:r>
          </a:p>
        </p:txBody>
      </p:sp>
      <p:sp>
        <p:nvSpPr>
          <p:cNvPr id="5" name="Content Placeholder 4">
            <a:extLst>
              <a:ext uri="{FF2B5EF4-FFF2-40B4-BE49-F238E27FC236}">
                <a16:creationId xmlns:a16="http://schemas.microsoft.com/office/drawing/2014/main" xmlns="" id="{B6E09C11-E0C2-42E1-B7FE-DA2CDC296F8F}"/>
              </a:ext>
            </a:extLst>
          </p:cNvPr>
          <p:cNvSpPr>
            <a:spLocks noGrp="1"/>
          </p:cNvSpPr>
          <p:nvPr>
            <p:ph idx="1"/>
          </p:nvPr>
        </p:nvSpPr>
        <p:spPr>
          <a:xfrm>
            <a:off x="229475" y="1475803"/>
            <a:ext cx="8685050" cy="1938685"/>
          </a:xfrm>
        </p:spPr>
        <p:txBody>
          <a:bodyPr/>
          <a:lstStyle/>
          <a:p>
            <a:pPr marL="342900" indent="-342900" algn="l">
              <a:buFont typeface="Arial" panose="020B0604020202020204" pitchFamily="34" charset="0"/>
              <a:buChar char="•"/>
            </a:pPr>
            <a:r>
              <a:rPr lang="en-US" sz="1400" dirty="0">
                <a:solidFill>
                  <a:srgbClr val="000000"/>
                </a:solidFill>
              </a:rPr>
              <a:t>In a complex hierarchical network, enterprise servers are usually located centrally. These servers may provide DHCP, DNS, TFTP, and FTP services for the network. Network clients are not typically on the same subnet as those servers. In order to locate the servers and receive services, clients often use broadcast messages.</a:t>
            </a:r>
          </a:p>
          <a:p>
            <a:pPr marL="342900" indent="-342900" algn="l">
              <a:buFont typeface="Arial" panose="020B0604020202020204" pitchFamily="34" charset="0"/>
              <a:buChar char="•"/>
            </a:pPr>
            <a:r>
              <a:rPr lang="en-US" sz="1400" dirty="0">
                <a:solidFill>
                  <a:srgbClr val="000000"/>
                </a:solidFill>
              </a:rPr>
              <a:t>In the figure, PC1 is attempting to acquire an IPv4 address from a DHCPv4 server using a broadcast message. In this scenario, R1 is not configured as a DHCPv4 server and does not forward the broadcast. Because the DHCPv4 server is located on a different network, PC1 cannot receive an IP address using DHCP. R1 must be configured to relay DHCPv4 messages to the DHCPv4 server.</a:t>
            </a:r>
          </a:p>
          <a:p>
            <a:pPr marL="342900" indent="-342900" algn="l">
              <a:buFont typeface="Arial" panose="020B0604020202020204" pitchFamily="34" charset="0"/>
              <a:buChar char="•"/>
            </a:pPr>
            <a:endParaRPr lang="en-US" sz="1200" dirty="0">
              <a:solidFill>
                <a:srgbClr val="000000"/>
              </a:solidFill>
            </a:endParaRPr>
          </a:p>
        </p:txBody>
      </p:sp>
      <p:pic>
        <p:nvPicPr>
          <p:cNvPr id="6" name="Picture 5">
            <a:extLst>
              <a:ext uri="{FF2B5EF4-FFF2-40B4-BE49-F238E27FC236}">
                <a16:creationId xmlns:a16="http://schemas.microsoft.com/office/drawing/2014/main" xmlns="" id="{143C2444-5112-4369-B834-C7BFAA5D7C33}"/>
              </a:ext>
            </a:extLst>
          </p:cNvPr>
          <p:cNvPicPr>
            <a:picLocks noChangeAspect="1"/>
          </p:cNvPicPr>
          <p:nvPr/>
        </p:nvPicPr>
        <p:blipFill>
          <a:blip r:embed="rId3"/>
          <a:stretch>
            <a:fillRect/>
          </a:stretch>
        </p:blipFill>
        <p:spPr>
          <a:xfrm>
            <a:off x="1524000" y="3200400"/>
            <a:ext cx="5914942" cy="3396556"/>
          </a:xfrm>
          <a:prstGeom prst="rect">
            <a:avLst/>
          </a:prstGeom>
        </p:spPr>
      </p:pic>
    </p:spTree>
    <p:extLst>
      <p:ext uri="{BB962C8B-B14F-4D97-AF65-F5344CB8AC3E}">
        <p14:creationId xmlns:p14="http://schemas.microsoft.com/office/powerpoint/2010/main" xmlns="" val="20233716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ormAutofit/>
          </a:bodyPr>
          <a:lstStyle/>
          <a:p>
            <a:r>
              <a:rPr lang="en-US" dirty="0" smtClean="0">
                <a:latin typeface="Arial" charset="0"/>
              </a:rPr>
              <a:t>The </a:t>
            </a:r>
            <a:r>
              <a:rPr lang="en-US" dirty="0">
                <a:latin typeface="Arial" charset="0"/>
              </a:rPr>
              <a:t>nslookup Command</a:t>
            </a:r>
          </a:p>
        </p:txBody>
      </p:sp>
      <p:sp>
        <p:nvSpPr>
          <p:cNvPr id="4" name="Content Placeholder 3"/>
          <p:cNvSpPr>
            <a:spLocks noGrp="1"/>
          </p:cNvSpPr>
          <p:nvPr>
            <p:ph idx="1"/>
          </p:nvPr>
        </p:nvSpPr>
        <p:spPr>
          <a:xfrm>
            <a:off x="457200" y="1752600"/>
            <a:ext cx="4648200" cy="4724400"/>
          </a:xfrm>
        </p:spPr>
        <p:txBody>
          <a:bodyPr>
            <a:normAutofit fontScale="77500" lnSpcReduction="20000"/>
          </a:bodyPr>
          <a:lstStyle/>
          <a:p>
            <a:pPr>
              <a:lnSpc>
                <a:spcPct val="85000"/>
              </a:lnSpc>
              <a:spcBef>
                <a:spcPct val="30000"/>
              </a:spcBef>
              <a:buFont typeface="Arial" panose="020B0604020202020204" pitchFamily="34" charset="0"/>
              <a:buChar char="•"/>
            </a:pPr>
            <a:r>
              <a:rPr lang="en-US" sz="3100" dirty="0"/>
              <a:t>Nslookup is a computer operating system utility that allows a user to manually query the DNS servers configured on the device to resolve a given host name. </a:t>
            </a:r>
          </a:p>
          <a:p>
            <a:pPr>
              <a:lnSpc>
                <a:spcPct val="85000"/>
              </a:lnSpc>
              <a:spcBef>
                <a:spcPct val="30000"/>
              </a:spcBef>
              <a:buFont typeface="Arial" panose="020B0604020202020204" pitchFamily="34" charset="0"/>
              <a:buChar char="•"/>
            </a:pPr>
            <a:r>
              <a:rPr lang="en-US" sz="3100" dirty="0"/>
              <a:t>This utility can also be used to troubleshoot name resolution issues and to verify the current status of the name servers.</a:t>
            </a:r>
          </a:p>
          <a:p>
            <a:pPr>
              <a:lnSpc>
                <a:spcPct val="85000"/>
              </a:lnSpc>
              <a:spcBef>
                <a:spcPct val="30000"/>
              </a:spcBef>
              <a:buFont typeface="Arial" panose="020B0604020202020204" pitchFamily="34" charset="0"/>
              <a:buChar char="•"/>
            </a:pPr>
            <a:r>
              <a:rPr lang="en-US" sz="3100" dirty="0"/>
              <a:t>When the </a:t>
            </a:r>
            <a:r>
              <a:rPr lang="en-US" sz="3100" b="1" dirty="0"/>
              <a:t>nslookup</a:t>
            </a:r>
            <a:r>
              <a:rPr lang="en-US" sz="3100" dirty="0"/>
              <a:t> command is issued, the default DNS server configured for your host is displayed.  </a:t>
            </a:r>
          </a:p>
          <a:p>
            <a:pPr>
              <a:lnSpc>
                <a:spcPct val="85000"/>
              </a:lnSpc>
              <a:spcBef>
                <a:spcPct val="30000"/>
              </a:spcBef>
              <a:buFont typeface="Arial" panose="020B0604020202020204" pitchFamily="34" charset="0"/>
              <a:buChar char="•"/>
            </a:pPr>
            <a:r>
              <a:rPr lang="en-US" sz="3100" dirty="0"/>
              <a:t>The name of a host or domain can be entered at the </a:t>
            </a:r>
            <a:r>
              <a:rPr lang="en-US" sz="3100" b="1" dirty="0"/>
              <a:t>nslookup</a:t>
            </a:r>
            <a:r>
              <a:rPr lang="en-US" sz="3100" dirty="0"/>
              <a:t> prompt.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5257800" y="1493441"/>
            <a:ext cx="3502955" cy="4090235"/>
          </a:xfrm>
          <a:prstGeom prst="rect">
            <a:avLst/>
          </a:prstGeom>
        </p:spPr>
      </p:pic>
    </p:spTree>
    <p:custDataLst>
      <p:tags r:id="rId1"/>
    </p:custDataLst>
    <p:extLst>
      <p:ext uri="{BB962C8B-B14F-4D97-AF65-F5344CB8AC3E}">
        <p14:creationId xmlns:p14="http://schemas.microsoft.com/office/powerpoint/2010/main" xmlns="" val="507463906"/>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02AA8F8-1E43-384B-8982-C0BB94049B5C}"/>
              </a:ext>
            </a:extLst>
          </p:cNvPr>
          <p:cNvSpPr>
            <a:spLocks noGrp="1"/>
          </p:cNvSpPr>
          <p:nvPr>
            <p:ph type="title"/>
          </p:nvPr>
        </p:nvSpPr>
        <p:spPr>
          <a:xfrm>
            <a:off x="0" y="0"/>
            <a:ext cx="8345488" cy="975783"/>
          </a:xfrm>
        </p:spPr>
        <p:txBody>
          <a:bodyPr>
            <a:normAutofit/>
          </a:bodyPr>
          <a:lstStyle/>
          <a:p>
            <a:r>
              <a:rPr lang="en-US" sz="2400" dirty="0" smtClean="0"/>
              <a:t>DHCPv4 </a:t>
            </a:r>
            <a:r>
              <a:rPr lang="en-US" sz="2400" dirty="0"/>
              <a:t>Relay </a:t>
            </a:r>
            <a:r>
              <a:rPr lang="en-US" sz="2400" dirty="0" smtClean="0"/>
              <a:t>Configuration</a:t>
            </a:r>
            <a:endParaRPr lang="en-US" sz="2400" dirty="0"/>
          </a:p>
        </p:txBody>
      </p:sp>
      <p:sp>
        <p:nvSpPr>
          <p:cNvPr id="4" name="Content Placeholder 3">
            <a:extLst>
              <a:ext uri="{FF2B5EF4-FFF2-40B4-BE49-F238E27FC236}">
                <a16:creationId xmlns:a16="http://schemas.microsoft.com/office/drawing/2014/main" xmlns="" id="{B80CB5D6-5ECD-4631-A8B6-534033273036}"/>
              </a:ext>
            </a:extLst>
          </p:cNvPr>
          <p:cNvSpPr>
            <a:spLocks noGrp="1"/>
          </p:cNvSpPr>
          <p:nvPr>
            <p:ph idx="1"/>
          </p:nvPr>
        </p:nvSpPr>
        <p:spPr>
          <a:xfrm>
            <a:off x="474663" y="975784"/>
            <a:ext cx="8280057" cy="2809520"/>
          </a:xfrm>
        </p:spPr>
        <p:txBody>
          <a:bodyPr/>
          <a:lstStyle/>
          <a:p>
            <a:pPr marL="342900" indent="-342900" algn="l">
              <a:buFont typeface="Arial" panose="020B0604020202020204" pitchFamily="34" charset="0"/>
              <a:buChar char="•"/>
            </a:pPr>
            <a:r>
              <a:rPr lang="en-US" sz="1600" dirty="0">
                <a:solidFill>
                  <a:srgbClr val="000000"/>
                </a:solidFill>
              </a:rPr>
              <a:t>Configure R1 with the </a:t>
            </a:r>
            <a:r>
              <a:rPr lang="en-US" sz="1600" b="1" dirty="0">
                <a:solidFill>
                  <a:srgbClr val="000000"/>
                </a:solidFill>
              </a:rPr>
              <a:t>ip helper-address</a:t>
            </a:r>
            <a:r>
              <a:rPr lang="en-US" sz="1600" dirty="0">
                <a:solidFill>
                  <a:srgbClr val="000000"/>
                </a:solidFill>
              </a:rPr>
              <a:t> </a:t>
            </a:r>
            <a:r>
              <a:rPr lang="en-US" sz="1600" i="1" dirty="0">
                <a:solidFill>
                  <a:srgbClr val="000000"/>
                </a:solidFill>
              </a:rPr>
              <a:t>address</a:t>
            </a:r>
            <a:r>
              <a:rPr lang="en-US" sz="1600" dirty="0">
                <a:solidFill>
                  <a:srgbClr val="000000"/>
                </a:solidFill>
              </a:rPr>
              <a:t> interface configuration command. This will cause R1 to relay DHCPv4 broadcasts to the DHCPv4 server. As shown in the example, the interface on R1 receiving the broadcast from PC1 is configured to relay DHCPv4 address to the DHCPv4 server at 192.168.11.6.</a:t>
            </a:r>
          </a:p>
          <a:p>
            <a:pPr marL="342900" indent="-342900" algn="l">
              <a:buFont typeface="Arial" panose="020B0604020202020204" pitchFamily="34" charset="0"/>
              <a:buChar char="•"/>
            </a:pPr>
            <a:r>
              <a:rPr lang="en-US" sz="1600" dirty="0">
                <a:solidFill>
                  <a:srgbClr val="000000"/>
                </a:solidFill>
              </a:rPr>
              <a:t>When R1 has been configured as a DHCPv4 relay agent, it accepts broadcast requests for the DHCPv4 service and then forwards those requests as a unicast to the IPv4 address 192.168.11.6. The network administrator can use the </a:t>
            </a:r>
            <a:r>
              <a:rPr lang="en-US" sz="1600" b="1" dirty="0">
                <a:solidFill>
                  <a:srgbClr val="000000"/>
                </a:solidFill>
              </a:rPr>
              <a:t>show ip interface</a:t>
            </a:r>
            <a:r>
              <a:rPr lang="en-US" sz="1600" dirty="0">
                <a:solidFill>
                  <a:srgbClr val="000000"/>
                </a:solidFill>
              </a:rPr>
              <a:t> command to verify the configuration.</a:t>
            </a:r>
          </a:p>
        </p:txBody>
      </p:sp>
      <p:pic>
        <p:nvPicPr>
          <p:cNvPr id="7" name="Picture 6">
            <a:extLst>
              <a:ext uri="{FF2B5EF4-FFF2-40B4-BE49-F238E27FC236}">
                <a16:creationId xmlns:a16="http://schemas.microsoft.com/office/drawing/2014/main" xmlns="" id="{4C2BCC5F-EC54-4C13-B73D-BD162833666B}"/>
              </a:ext>
            </a:extLst>
          </p:cNvPr>
          <p:cNvPicPr>
            <a:picLocks noChangeAspect="1"/>
          </p:cNvPicPr>
          <p:nvPr/>
        </p:nvPicPr>
        <p:blipFill>
          <a:blip r:embed="rId3"/>
          <a:stretch>
            <a:fillRect/>
          </a:stretch>
        </p:blipFill>
        <p:spPr>
          <a:xfrm>
            <a:off x="709794" y="3866583"/>
            <a:ext cx="3205257" cy="1350748"/>
          </a:xfrm>
          <a:prstGeom prst="rect">
            <a:avLst/>
          </a:prstGeom>
        </p:spPr>
      </p:pic>
      <p:pic>
        <p:nvPicPr>
          <p:cNvPr id="8" name="Picture 7">
            <a:extLst>
              <a:ext uri="{FF2B5EF4-FFF2-40B4-BE49-F238E27FC236}">
                <a16:creationId xmlns:a16="http://schemas.microsoft.com/office/drawing/2014/main" xmlns="" id="{94E9B43E-1199-40D4-95EE-4955AF297B97}"/>
              </a:ext>
            </a:extLst>
          </p:cNvPr>
          <p:cNvPicPr>
            <a:picLocks noChangeAspect="1"/>
          </p:cNvPicPr>
          <p:nvPr/>
        </p:nvPicPr>
        <p:blipFill>
          <a:blip r:embed="rId4"/>
          <a:stretch>
            <a:fillRect/>
          </a:stretch>
        </p:blipFill>
        <p:spPr>
          <a:xfrm>
            <a:off x="4572000" y="3785303"/>
            <a:ext cx="3771900" cy="2501900"/>
          </a:xfrm>
          <a:prstGeom prst="rect">
            <a:avLst/>
          </a:prstGeom>
        </p:spPr>
      </p:pic>
    </p:spTree>
    <p:extLst>
      <p:ext uri="{BB962C8B-B14F-4D97-AF65-F5344CB8AC3E}">
        <p14:creationId xmlns:p14="http://schemas.microsoft.com/office/powerpoint/2010/main" xmlns="" val="111243532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a:p>
        </p:txBody>
      </p:sp>
      <p:sp>
        <p:nvSpPr>
          <p:cNvPr id="6" name="Title 5"/>
          <p:cNvSpPr>
            <a:spLocks noGrp="1"/>
          </p:cNvSpPr>
          <p:nvPr>
            <p:ph type="title"/>
          </p:nvPr>
        </p:nvSpPr>
        <p:spPr/>
        <p:txBody>
          <a:bodyPr/>
          <a:lstStyle/>
          <a:p>
            <a:r>
              <a:rPr lang="en-US" dirty="0" smtClean="0"/>
              <a:t>HTTP</a:t>
            </a:r>
            <a:endParaRPr lang="en-US" dirty="0"/>
          </a:p>
        </p:txBody>
      </p:sp>
      <p:sp>
        <p:nvSpPr>
          <p:cNvPr id="4" name="Slide Number Placeholder 3"/>
          <p:cNvSpPr>
            <a:spLocks noGrp="1"/>
          </p:cNvSpPr>
          <p:nvPr>
            <p:ph type="sldNum" sz="quarter" idx="11"/>
          </p:nvPr>
        </p:nvSpPr>
        <p:spPr/>
        <p:txBody>
          <a:bodyPr>
            <a:normAutofit/>
          </a:bodyPr>
          <a:lstStyle/>
          <a:p>
            <a:fld id="{0820103F-9868-4266-A661-928D99A18F90}" type="slidenum">
              <a:rPr lang="en-US" smtClean="0"/>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52</a:t>
            </a:fld>
            <a:endParaRPr lang="en-US"/>
          </a:p>
        </p:txBody>
      </p:sp>
      <p:sp>
        <p:nvSpPr>
          <p:cNvPr id="5" name="Content Placeholder 4"/>
          <p:cNvSpPr>
            <a:spLocks noGrp="1"/>
          </p:cNvSpPr>
          <p:nvPr>
            <p:ph sz="quarter" idx="1"/>
          </p:nvPr>
        </p:nvSpPr>
        <p:spPr/>
        <p:txBody>
          <a:bodyPr/>
          <a:lstStyle/>
          <a:p>
            <a:r>
              <a:rPr lang="en-US" dirty="0" smtClean="0"/>
              <a:t>Stands for </a:t>
            </a:r>
            <a:r>
              <a:rPr lang="en-US" dirty="0" smtClean="0">
                <a:solidFill>
                  <a:srgbClr val="FF0000"/>
                </a:solidFill>
              </a:rPr>
              <a:t>Hyper Text Transfer Protocol</a:t>
            </a:r>
          </a:p>
          <a:p>
            <a:r>
              <a:rPr lang="en-US" dirty="0" smtClean="0"/>
              <a:t>Uses the services of TCP on well-known port 80</a:t>
            </a:r>
          </a:p>
          <a:p>
            <a:r>
              <a:rPr lang="en-US" dirty="0" smtClean="0"/>
              <a:t>HTTP messages are read and interpreted by the HTTP server and HTTP client(browser)</a:t>
            </a:r>
          </a:p>
          <a:p>
            <a:r>
              <a:rPr lang="en-US" dirty="0" smtClean="0"/>
              <a:t>HTTP is a stateless protocol as HTTP server does not store any information for the clients</a:t>
            </a:r>
          </a:p>
          <a:p>
            <a:r>
              <a:rPr lang="en-US" dirty="0" smtClean="0"/>
              <a:t>Uses TCP</a:t>
            </a:r>
          </a:p>
          <a:p>
            <a:endParaRPr lang="en-US" dirty="0" smtClean="0">
              <a:solidFill>
                <a:srgbClr val="FF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Abbreviated Form of </a:t>
            </a:r>
          </a:p>
          <a:p>
            <a:pPr lvl="1"/>
            <a:r>
              <a:rPr lang="en-US" dirty="0" smtClean="0"/>
              <a:t>Uniform Resource Locator</a:t>
            </a:r>
          </a:p>
          <a:p>
            <a:r>
              <a:rPr lang="en-US" sz="2800" dirty="0" smtClean="0"/>
              <a:t>Components</a:t>
            </a:r>
          </a:p>
          <a:p>
            <a:pPr lvl="1"/>
            <a:r>
              <a:rPr lang="en-US" dirty="0" smtClean="0"/>
              <a:t>Protocol</a:t>
            </a:r>
          </a:p>
          <a:p>
            <a:pPr lvl="1"/>
            <a:r>
              <a:rPr lang="en-US" dirty="0" smtClean="0"/>
              <a:t>Host</a:t>
            </a:r>
          </a:p>
          <a:p>
            <a:pPr lvl="1"/>
            <a:r>
              <a:rPr lang="en-US" dirty="0" smtClean="0"/>
              <a:t>Port (</a:t>
            </a:r>
            <a:r>
              <a:rPr lang="en-US" dirty="0" smtClean="0">
                <a:solidFill>
                  <a:srgbClr val="FF0000"/>
                </a:solidFill>
              </a:rPr>
              <a:t>Optional</a:t>
            </a:r>
            <a:r>
              <a:rPr lang="en-US" dirty="0" smtClean="0"/>
              <a:t>)</a:t>
            </a:r>
          </a:p>
          <a:p>
            <a:pPr lvl="1"/>
            <a:r>
              <a:rPr lang="en-US" dirty="0" smtClean="0"/>
              <a:t>Path</a:t>
            </a:r>
          </a:p>
          <a:p>
            <a:pPr lvl="1"/>
            <a:r>
              <a:rPr lang="en-US" dirty="0" smtClean="0"/>
              <a:t>File Name</a:t>
            </a:r>
          </a:p>
          <a:p>
            <a:pPr lvl="1"/>
            <a:endParaRPr lang="en-US" dirty="0"/>
          </a:p>
        </p:txBody>
      </p:sp>
      <p:sp>
        <p:nvSpPr>
          <p:cNvPr id="3" name="Title 2"/>
          <p:cNvSpPr>
            <a:spLocks noGrp="1"/>
          </p:cNvSpPr>
          <p:nvPr>
            <p:ph type="title"/>
          </p:nvPr>
        </p:nvSpPr>
        <p:spPr/>
        <p:txBody>
          <a:bodyPr/>
          <a:lstStyle/>
          <a:p>
            <a:r>
              <a:rPr smtClean="0"/>
              <a:t>URL</a:t>
            </a:r>
            <a:endParaRPr lang="en-US" dirty="0"/>
          </a:p>
        </p:txBody>
      </p:sp>
      <p:sp>
        <p:nvSpPr>
          <p:cNvPr id="5" name="Slide Number Placeholder 4"/>
          <p:cNvSpPr>
            <a:spLocks noGrp="1"/>
          </p:cNvSpPr>
          <p:nvPr>
            <p:ph type="sldNum" sz="quarter" idx="4294967295"/>
          </p:nvPr>
        </p:nvSpPr>
        <p:spPr>
          <a:xfrm>
            <a:off x="8410575" y="6181531"/>
            <a:ext cx="609600" cy="457200"/>
          </a:xfrm>
          <a:prstGeom prst="rect">
            <a:avLst/>
          </a:prstGeom>
        </p:spPr>
        <p:txBody>
          <a:bodyPr/>
          <a:lstStyle/>
          <a:p>
            <a:fld id="{9102340C-1B09-43EE-B37A-DE6D06655C9C}" type="slidenum">
              <a:rPr lang="en-US" smtClean="0"/>
              <a:pPr/>
              <a:t>53</a:t>
            </a:fld>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54</a:t>
            </a:fld>
            <a:endParaRPr lang="en-US"/>
          </a:p>
        </p:txBody>
      </p:sp>
      <p:sp>
        <p:nvSpPr>
          <p:cNvPr id="5" name="Content Placeholder 4"/>
          <p:cNvSpPr>
            <a:spLocks noGrp="1"/>
          </p:cNvSpPr>
          <p:nvPr>
            <p:ph sz="quarter" idx="1"/>
          </p:nvPr>
        </p:nvSpPr>
        <p:spPr/>
        <p:txBody>
          <a:bodyPr>
            <a:normAutofit fontScale="92500"/>
          </a:bodyPr>
          <a:lstStyle/>
          <a:p>
            <a:r>
              <a:rPr lang="en-US" dirty="0" smtClean="0"/>
              <a:t>Protocol</a:t>
            </a:r>
          </a:p>
          <a:p>
            <a:pPr lvl="1"/>
            <a:r>
              <a:rPr lang="en-US" dirty="0" smtClean="0"/>
              <a:t>The client/server program used to retrieve the document</a:t>
            </a:r>
          </a:p>
          <a:p>
            <a:r>
              <a:rPr lang="en-US" dirty="0" smtClean="0"/>
              <a:t>Host</a:t>
            </a:r>
          </a:p>
          <a:p>
            <a:pPr lvl="1"/>
            <a:r>
              <a:rPr lang="en-US" dirty="0" smtClean="0"/>
              <a:t>The computer on which the information is located</a:t>
            </a:r>
          </a:p>
          <a:p>
            <a:r>
              <a:rPr lang="en-US" dirty="0" smtClean="0"/>
              <a:t>Port</a:t>
            </a:r>
          </a:p>
          <a:p>
            <a:pPr lvl="1"/>
            <a:r>
              <a:rPr lang="en-US" dirty="0" smtClean="0"/>
              <a:t>Optionally contains the port number of the server</a:t>
            </a:r>
          </a:p>
          <a:p>
            <a:r>
              <a:rPr lang="en-US" dirty="0" smtClean="0"/>
              <a:t>Path</a:t>
            </a:r>
          </a:p>
          <a:p>
            <a:pPr lvl="1"/>
            <a:r>
              <a:rPr lang="en-US" dirty="0" smtClean="0"/>
              <a:t>The pathname of the file where the information is located</a:t>
            </a:r>
          </a:p>
          <a:p>
            <a:pPr lvl="1"/>
            <a:r>
              <a:rPr lang="en-US" dirty="0" smtClean="0"/>
              <a:t>Slashes separates the directories</a:t>
            </a:r>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smtClean="0"/>
          </a:p>
          <a:p>
            <a:pPr>
              <a:buNone/>
            </a:pPr>
            <a:r>
              <a:rPr lang="en-US" dirty="0" smtClean="0"/>
              <a:t>        </a:t>
            </a:r>
          </a:p>
          <a:p>
            <a:r>
              <a:rPr lang="en-US" dirty="0" smtClean="0">
                <a:solidFill>
                  <a:schemeClr val="accent5">
                    <a:lumMod val="40000"/>
                    <a:lumOff val="60000"/>
                  </a:schemeClr>
                </a:solidFill>
              </a:rPr>
              <a:t>http</a:t>
            </a:r>
            <a:r>
              <a:rPr lang="en-US" dirty="0" smtClean="0"/>
              <a:t>://www.buet.ac.bd/</a:t>
            </a:r>
            <a:r>
              <a:rPr lang="en-US" dirty="0" smtClean="0">
                <a:solidFill>
                  <a:schemeClr val="accent6">
                    <a:lumMod val="50000"/>
                  </a:schemeClr>
                </a:solidFill>
              </a:rPr>
              <a:t>cse/</a:t>
            </a:r>
            <a:r>
              <a:rPr lang="en-US" dirty="0" smtClean="0"/>
              <a:t>index.html</a:t>
            </a:r>
          </a:p>
          <a:p>
            <a:endParaRPr lang="en-US" dirty="0"/>
          </a:p>
        </p:txBody>
      </p:sp>
      <p:sp>
        <p:nvSpPr>
          <p:cNvPr id="3" name="Title 2"/>
          <p:cNvSpPr>
            <a:spLocks noGrp="1"/>
          </p:cNvSpPr>
          <p:nvPr>
            <p:ph type="title"/>
          </p:nvPr>
        </p:nvSpPr>
        <p:spPr/>
        <p:txBody>
          <a:bodyPr/>
          <a:lstStyle/>
          <a:p>
            <a:r>
              <a:rPr smtClean="0"/>
              <a:t>URL (Explained)</a:t>
            </a:r>
            <a:endParaRPr lang="en-US" dirty="0"/>
          </a:p>
        </p:txBody>
      </p:sp>
      <p:sp>
        <p:nvSpPr>
          <p:cNvPr id="4" name="Rounded Rectangular Callout 3"/>
          <p:cNvSpPr/>
          <p:nvPr/>
        </p:nvSpPr>
        <p:spPr>
          <a:xfrm>
            <a:off x="685800" y="3962400"/>
            <a:ext cx="1600200" cy="762000"/>
          </a:xfrm>
          <a:prstGeom prst="wedgeRoundRectCallout">
            <a:avLst>
              <a:gd name="adj1" fmla="val -22435"/>
              <a:gd name="adj2" fmla="val -826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Protocol</a:t>
            </a:r>
            <a:endParaRPr lang="en-US" dirty="0"/>
          </a:p>
        </p:txBody>
      </p:sp>
      <p:sp>
        <p:nvSpPr>
          <p:cNvPr id="5" name="Rounded Rectangular Callout 4"/>
          <p:cNvSpPr/>
          <p:nvPr/>
        </p:nvSpPr>
        <p:spPr>
          <a:xfrm>
            <a:off x="2514600" y="1981200"/>
            <a:ext cx="1600200" cy="762000"/>
          </a:xfrm>
          <a:prstGeom prst="wedgeRoundRectCallout">
            <a:avLst>
              <a:gd name="adj1" fmla="val -20833"/>
              <a:gd name="adj2" fmla="val 74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a:t>
            </a:r>
            <a:endParaRPr lang="en-US" dirty="0"/>
          </a:p>
        </p:txBody>
      </p:sp>
      <p:sp>
        <p:nvSpPr>
          <p:cNvPr id="6" name="Rounded Rectangular Callout 5"/>
          <p:cNvSpPr/>
          <p:nvPr/>
        </p:nvSpPr>
        <p:spPr>
          <a:xfrm>
            <a:off x="4191000" y="3810000"/>
            <a:ext cx="1600200" cy="762000"/>
          </a:xfrm>
          <a:prstGeom prst="wedgeRoundRectCallout">
            <a:avLst>
              <a:gd name="adj1" fmla="val -22435"/>
              <a:gd name="adj2" fmla="val -826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Path</a:t>
            </a:r>
            <a:endParaRPr lang="en-US" dirty="0"/>
          </a:p>
        </p:txBody>
      </p:sp>
      <p:sp>
        <p:nvSpPr>
          <p:cNvPr id="7" name="Rounded Rectangular Callout 6"/>
          <p:cNvSpPr/>
          <p:nvPr/>
        </p:nvSpPr>
        <p:spPr>
          <a:xfrm>
            <a:off x="5334000" y="1981200"/>
            <a:ext cx="1600200" cy="762000"/>
          </a:xfrm>
          <a:prstGeom prst="wedgeRoundRectCallout">
            <a:avLst>
              <a:gd name="adj1" fmla="val -20833"/>
              <a:gd name="adj2" fmla="val 743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File Name</a:t>
            </a:r>
            <a:endParaRPr lang="en-US" dirty="0"/>
          </a:p>
        </p:txBody>
      </p:sp>
      <p:sp>
        <p:nvSpPr>
          <p:cNvPr id="9" name="Slide Number Placeholder 8"/>
          <p:cNvSpPr>
            <a:spLocks noGrp="1"/>
          </p:cNvSpPr>
          <p:nvPr>
            <p:ph type="sldNum" sz="quarter" idx="4294967295"/>
          </p:nvPr>
        </p:nvSpPr>
        <p:spPr>
          <a:xfrm>
            <a:off x="8410575" y="6181531"/>
            <a:ext cx="609600" cy="457200"/>
          </a:xfrm>
          <a:prstGeom prst="rect">
            <a:avLst/>
          </a:prstGeom>
        </p:spPr>
        <p:txBody>
          <a:bodyPr/>
          <a:lstStyle/>
          <a:p>
            <a:fld id="{9102340C-1B09-43EE-B37A-DE6D06655C9C}" type="slidenum">
              <a:rPr lang="en-US" smtClean="0"/>
              <a:pPr/>
              <a:t>55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1" nodeType="clickEffect">
                                  <p:stCondLst>
                                    <p:cond delay="0"/>
                                  </p:stCondLst>
                                  <p:childTnLst>
                                    <p:animEffect transition="out" filter="blinds(horizontal)">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1" nodeType="clickEffect">
                                  <p:stCondLst>
                                    <p:cond delay="0"/>
                                  </p:stCondLst>
                                  <p:childTnLst>
                                    <p:animEffect transition="out" filter="blinds(horizontal)">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4" grpId="1" animBg="1"/>
      <p:bldP spid="5" grpId="0" animBg="1"/>
      <p:bldP spid="5" grpId="1" animBg="1"/>
      <p:bldP spid="6" grpId="0" animBg="1"/>
      <p:bldP spid="6" grpId="1" animBg="1"/>
      <p:bldP spid="7" grpId="0" animBg="1"/>
      <p:bldP spid="7"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Obviously, Hypertext file is a Collection of Text, like Document File.</a:t>
            </a:r>
          </a:p>
          <a:p>
            <a:r>
              <a:rPr lang="en-US" dirty="0" smtClean="0"/>
              <a:t>What is Extra?</a:t>
            </a:r>
          </a:p>
          <a:p>
            <a:pPr lvl="1"/>
            <a:r>
              <a:rPr lang="en-US" dirty="0" smtClean="0"/>
              <a:t>Certain words within the text are marked as </a:t>
            </a:r>
            <a:r>
              <a:rPr lang="en-US" i="1" dirty="0" smtClean="0"/>
              <a:t>links</a:t>
            </a:r>
            <a:r>
              <a:rPr lang="en-US" dirty="0" smtClean="0"/>
              <a:t> to other areas of the current document or to other documents</a:t>
            </a:r>
          </a:p>
          <a:p>
            <a:pPr lvl="1"/>
            <a:endParaRPr lang="en-US" dirty="0"/>
          </a:p>
        </p:txBody>
      </p:sp>
      <p:sp>
        <p:nvSpPr>
          <p:cNvPr id="3" name="Title 2"/>
          <p:cNvSpPr>
            <a:spLocks noGrp="1"/>
          </p:cNvSpPr>
          <p:nvPr>
            <p:ph type="title"/>
          </p:nvPr>
        </p:nvSpPr>
        <p:spPr/>
        <p:txBody>
          <a:bodyPr/>
          <a:lstStyle/>
          <a:p>
            <a:r>
              <a:rPr smtClean="0"/>
              <a:t>Hypertext</a:t>
            </a:r>
            <a:endParaRPr lang="en-US" dirty="0"/>
          </a:p>
        </p:txBody>
      </p:sp>
      <p:sp>
        <p:nvSpPr>
          <p:cNvPr id="4" name="Rectangle 3"/>
          <p:cNvSpPr/>
          <p:nvPr/>
        </p:nvSpPr>
        <p:spPr>
          <a:xfrm>
            <a:off x="2057400" y="4343400"/>
            <a:ext cx="1295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86200" y="4114800"/>
            <a:ext cx="1295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505200" y="5105400"/>
            <a:ext cx="1295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57800" y="4495800"/>
            <a:ext cx="1295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05400" y="5257800"/>
            <a:ext cx="1295400" cy="129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4" idx="3"/>
            <a:endCxn id="5" idx="1"/>
          </p:cNvCxnSpPr>
          <p:nvPr/>
        </p:nvCxnSpPr>
        <p:spPr>
          <a:xfrm flipV="1">
            <a:off x="3352800" y="4762500"/>
            <a:ext cx="533400" cy="2286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6" idx="1"/>
          </p:cNvCxnSpPr>
          <p:nvPr/>
        </p:nvCxnSpPr>
        <p:spPr>
          <a:xfrm rot="16200000" flipH="1">
            <a:off x="3067050" y="5314950"/>
            <a:ext cx="723900" cy="152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a:endCxn id="8" idx="1"/>
          </p:cNvCxnSpPr>
          <p:nvPr/>
        </p:nvCxnSpPr>
        <p:spPr>
          <a:xfrm flipV="1">
            <a:off x="4800600" y="5905500"/>
            <a:ext cx="304800" cy="381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4" idx="3"/>
            <a:endCxn id="7" idx="1"/>
          </p:cNvCxnSpPr>
          <p:nvPr/>
        </p:nvCxnSpPr>
        <p:spPr>
          <a:xfrm>
            <a:off x="3352800" y="4991100"/>
            <a:ext cx="1905000" cy="152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rot="16200000" flipH="1">
            <a:off x="4800601" y="4648200"/>
            <a:ext cx="1219199" cy="457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Slide Number Placeholder 15"/>
          <p:cNvSpPr>
            <a:spLocks noGrp="1"/>
          </p:cNvSpPr>
          <p:nvPr>
            <p:ph type="sldNum" sz="quarter" idx="4294967295"/>
          </p:nvPr>
        </p:nvSpPr>
        <p:spPr>
          <a:xfrm>
            <a:off x="8410575" y="6181531"/>
            <a:ext cx="609600" cy="457200"/>
          </a:xfrm>
          <a:prstGeom prst="rect">
            <a:avLst/>
          </a:prstGeom>
        </p:spPr>
        <p:txBody>
          <a:bodyPr/>
          <a:lstStyle/>
          <a:p>
            <a:fld id="{9102340C-1B09-43EE-B37A-DE6D06655C9C}" type="slidenum">
              <a:rPr lang="en-US" smtClean="0"/>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Communication</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57</a:t>
            </a:fld>
            <a:endParaRPr lang="en-US"/>
          </a:p>
        </p:txBody>
      </p:sp>
      <p:pic>
        <p:nvPicPr>
          <p:cNvPr id="6" name="Picture 2" descr="C:\Program Files\Microsoft Office\MEDIA\CAGCAT10\j0205582.wmf"/>
          <p:cNvPicPr>
            <a:picLocks noChangeAspect="1" noChangeArrowheads="1"/>
          </p:cNvPicPr>
          <p:nvPr/>
        </p:nvPicPr>
        <p:blipFill>
          <a:blip r:embed="rId2"/>
          <a:srcRect/>
          <a:stretch>
            <a:fillRect/>
          </a:stretch>
        </p:blipFill>
        <p:spPr bwMode="auto">
          <a:xfrm>
            <a:off x="4800600" y="4191000"/>
            <a:ext cx="1447800" cy="1328578"/>
          </a:xfrm>
          <a:prstGeom prst="rect">
            <a:avLst/>
          </a:prstGeom>
          <a:noFill/>
        </p:spPr>
      </p:pic>
      <p:pic>
        <p:nvPicPr>
          <p:cNvPr id="7" name="Picture 3" descr="C:\Program Files\Microsoft Office\MEDIA\CAGCAT10\j0292982.wmf"/>
          <p:cNvPicPr>
            <a:picLocks noChangeAspect="1" noChangeArrowheads="1"/>
          </p:cNvPicPr>
          <p:nvPr/>
        </p:nvPicPr>
        <p:blipFill>
          <a:blip r:embed="rId3"/>
          <a:srcRect/>
          <a:stretch>
            <a:fillRect/>
          </a:stretch>
        </p:blipFill>
        <p:spPr bwMode="auto">
          <a:xfrm>
            <a:off x="3657600" y="1676400"/>
            <a:ext cx="1543911" cy="1524000"/>
          </a:xfrm>
          <a:prstGeom prst="rect">
            <a:avLst/>
          </a:prstGeom>
          <a:noFill/>
        </p:spPr>
      </p:pic>
      <p:pic>
        <p:nvPicPr>
          <p:cNvPr id="8" name="Picture 2" descr="C:\Program Files\Microsoft Office\MEDIA\CAGCAT10\j0205582.wmf"/>
          <p:cNvPicPr>
            <a:picLocks noChangeAspect="1" noChangeArrowheads="1"/>
          </p:cNvPicPr>
          <p:nvPr/>
        </p:nvPicPr>
        <p:blipFill>
          <a:blip r:embed="rId2"/>
          <a:srcRect/>
          <a:stretch>
            <a:fillRect/>
          </a:stretch>
        </p:blipFill>
        <p:spPr bwMode="auto">
          <a:xfrm>
            <a:off x="1752600" y="4114800"/>
            <a:ext cx="1447800" cy="1328578"/>
          </a:xfrm>
          <a:prstGeom prst="rect">
            <a:avLst/>
          </a:prstGeom>
          <a:noFill/>
        </p:spPr>
      </p:pic>
      <p:sp>
        <p:nvSpPr>
          <p:cNvPr id="10" name="TextBox 9"/>
          <p:cNvSpPr txBox="1"/>
          <p:nvPr/>
        </p:nvSpPr>
        <p:spPr>
          <a:xfrm>
            <a:off x="5257800" y="2362200"/>
            <a:ext cx="1304331" cy="369332"/>
          </a:xfrm>
          <a:prstGeom prst="rect">
            <a:avLst/>
          </a:prstGeom>
          <a:noFill/>
        </p:spPr>
        <p:txBody>
          <a:bodyPr wrap="none" rtlCol="0">
            <a:spAutoFit/>
          </a:bodyPr>
          <a:lstStyle/>
          <a:p>
            <a:r>
              <a:rPr lang="en-US" dirty="0" smtClean="0"/>
              <a:t>Web Server</a:t>
            </a:r>
            <a:endParaRPr lang="en-US" dirty="0"/>
          </a:p>
        </p:txBody>
      </p:sp>
      <p:sp>
        <p:nvSpPr>
          <p:cNvPr id="11" name="TextBox 10"/>
          <p:cNvSpPr txBox="1"/>
          <p:nvPr/>
        </p:nvSpPr>
        <p:spPr>
          <a:xfrm>
            <a:off x="6096000" y="5105400"/>
            <a:ext cx="705642" cy="369332"/>
          </a:xfrm>
          <a:prstGeom prst="rect">
            <a:avLst/>
          </a:prstGeom>
          <a:noFill/>
        </p:spPr>
        <p:txBody>
          <a:bodyPr wrap="none" rtlCol="0">
            <a:spAutoFit/>
          </a:bodyPr>
          <a:lstStyle/>
          <a:p>
            <a:r>
              <a:rPr lang="en-US" dirty="0" smtClean="0"/>
              <a:t>Client</a:t>
            </a:r>
            <a:endParaRPr lang="en-US" dirty="0"/>
          </a:p>
        </p:txBody>
      </p:sp>
      <p:sp>
        <p:nvSpPr>
          <p:cNvPr id="12" name="TextBox 11"/>
          <p:cNvSpPr txBox="1"/>
          <p:nvPr/>
        </p:nvSpPr>
        <p:spPr>
          <a:xfrm>
            <a:off x="3048000" y="5105400"/>
            <a:ext cx="705642" cy="369332"/>
          </a:xfrm>
          <a:prstGeom prst="rect">
            <a:avLst/>
          </a:prstGeom>
          <a:noFill/>
        </p:spPr>
        <p:txBody>
          <a:bodyPr wrap="none" rtlCol="0">
            <a:spAutoFit/>
          </a:bodyPr>
          <a:lstStyle/>
          <a:p>
            <a:r>
              <a:rPr lang="en-US" dirty="0" smtClean="0"/>
              <a:t>Client</a:t>
            </a:r>
            <a:endParaRPr lang="en-US" dirty="0"/>
          </a:p>
        </p:txBody>
      </p:sp>
      <p:cxnSp>
        <p:nvCxnSpPr>
          <p:cNvPr id="14" name="Straight Arrow Connector 13"/>
          <p:cNvCxnSpPr/>
          <p:nvPr/>
        </p:nvCxnSpPr>
        <p:spPr>
          <a:xfrm rot="5400000" flipH="1" flipV="1">
            <a:off x="2552700" y="3086100"/>
            <a:ext cx="1143000" cy="914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rot="16200000" flipH="1">
            <a:off x="4953000" y="3352800"/>
            <a:ext cx="9144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rot="5400000">
            <a:off x="2857500" y="3467100"/>
            <a:ext cx="99060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rot="16200000" flipV="1">
            <a:off x="4686300" y="3467100"/>
            <a:ext cx="9144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5410200" y="3288268"/>
            <a:ext cx="1020985" cy="369332"/>
          </a:xfrm>
          <a:prstGeom prst="rect">
            <a:avLst/>
          </a:prstGeom>
          <a:noFill/>
        </p:spPr>
        <p:txBody>
          <a:bodyPr wrap="none" rtlCol="0">
            <a:spAutoFit/>
          </a:bodyPr>
          <a:lstStyle/>
          <a:p>
            <a:r>
              <a:rPr lang="en-US" dirty="0" smtClean="0"/>
              <a:t>Response</a:t>
            </a:r>
            <a:endParaRPr lang="en-US" dirty="0"/>
          </a:p>
        </p:txBody>
      </p:sp>
      <p:sp>
        <p:nvSpPr>
          <p:cNvPr id="22" name="TextBox 21"/>
          <p:cNvSpPr txBox="1"/>
          <p:nvPr/>
        </p:nvSpPr>
        <p:spPr>
          <a:xfrm>
            <a:off x="3429000" y="3733800"/>
            <a:ext cx="1020985" cy="369332"/>
          </a:xfrm>
          <a:prstGeom prst="rect">
            <a:avLst/>
          </a:prstGeom>
          <a:noFill/>
        </p:spPr>
        <p:txBody>
          <a:bodyPr wrap="none" rtlCol="0">
            <a:spAutoFit/>
          </a:bodyPr>
          <a:lstStyle/>
          <a:p>
            <a:r>
              <a:rPr lang="en-US" dirty="0" smtClean="0"/>
              <a:t>Response</a:t>
            </a:r>
            <a:endParaRPr lang="en-US" dirty="0"/>
          </a:p>
        </p:txBody>
      </p:sp>
      <p:sp>
        <p:nvSpPr>
          <p:cNvPr id="24" name="TextBox 23"/>
          <p:cNvSpPr txBox="1"/>
          <p:nvPr/>
        </p:nvSpPr>
        <p:spPr>
          <a:xfrm>
            <a:off x="4191000" y="3429000"/>
            <a:ext cx="891141" cy="369332"/>
          </a:xfrm>
          <a:prstGeom prst="rect">
            <a:avLst/>
          </a:prstGeom>
          <a:noFill/>
        </p:spPr>
        <p:txBody>
          <a:bodyPr wrap="none" rtlCol="0">
            <a:spAutoFit/>
          </a:bodyPr>
          <a:lstStyle/>
          <a:p>
            <a:r>
              <a:rPr lang="en-US" dirty="0" smtClean="0"/>
              <a:t>Request</a:t>
            </a:r>
            <a:endParaRPr lang="en-US" dirty="0"/>
          </a:p>
        </p:txBody>
      </p:sp>
      <p:sp>
        <p:nvSpPr>
          <p:cNvPr id="25" name="TextBox 24"/>
          <p:cNvSpPr txBox="1"/>
          <p:nvPr/>
        </p:nvSpPr>
        <p:spPr>
          <a:xfrm>
            <a:off x="1981200" y="3352800"/>
            <a:ext cx="891141" cy="369332"/>
          </a:xfrm>
          <a:prstGeom prst="rect">
            <a:avLst/>
          </a:prstGeom>
          <a:noFill/>
        </p:spPr>
        <p:txBody>
          <a:bodyPr wrap="none" rtlCol="0">
            <a:spAutoFit/>
          </a:bodyPr>
          <a:lstStyle/>
          <a:p>
            <a:r>
              <a:rPr lang="en-US" dirty="0" smtClean="0"/>
              <a:t>Request</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Non-persistent Connection</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58</a:t>
            </a:fld>
            <a:endParaRPr lang="en-US"/>
          </a:p>
        </p:txBody>
      </p:sp>
      <p:sp>
        <p:nvSpPr>
          <p:cNvPr id="5" name="Content Placeholder 4"/>
          <p:cNvSpPr>
            <a:spLocks noGrp="1"/>
          </p:cNvSpPr>
          <p:nvPr>
            <p:ph sz="quarter" idx="1"/>
          </p:nvPr>
        </p:nvSpPr>
        <p:spPr/>
        <p:txBody>
          <a:bodyPr>
            <a:normAutofit fontScale="92500" lnSpcReduction="20000"/>
          </a:bodyPr>
          <a:lstStyle/>
          <a:p>
            <a:r>
              <a:rPr lang="en-US" dirty="0" smtClean="0"/>
              <a:t>One TCP connection is made for each request/response</a:t>
            </a:r>
          </a:p>
          <a:p>
            <a:r>
              <a:rPr lang="en-US" dirty="0" smtClean="0"/>
              <a:t>Strategy</a:t>
            </a:r>
          </a:p>
          <a:p>
            <a:pPr lvl="1"/>
            <a:r>
              <a:rPr lang="en-US" dirty="0" smtClean="0"/>
              <a:t>The client opens a TCP connection and sends a request</a:t>
            </a:r>
          </a:p>
          <a:p>
            <a:pPr lvl="1"/>
            <a:r>
              <a:rPr lang="en-US" dirty="0" smtClean="0"/>
              <a:t>The server sends the response and closes the connection</a:t>
            </a:r>
          </a:p>
          <a:p>
            <a:pPr lvl="1"/>
            <a:r>
              <a:rPr lang="en-US" dirty="0" smtClean="0"/>
              <a:t>The client reads the data until it encounters and end-of-file marker; it then closes the connection</a:t>
            </a:r>
          </a:p>
          <a:p>
            <a:r>
              <a:rPr lang="en-US" dirty="0" smtClean="0"/>
              <a:t>HTTP prior to version 1.1 specified non-persistent connection</a:t>
            </a:r>
          </a:p>
          <a:p>
            <a:r>
              <a:rPr lang="en-US" dirty="0" smtClean="0"/>
              <a:t>Disadvantages</a:t>
            </a:r>
          </a:p>
          <a:p>
            <a:pPr lvl="1"/>
            <a:r>
              <a:rPr lang="en-US" dirty="0" smtClean="0"/>
              <a:t>High overhead for server to maintain separate connections for all separate requests between a specific host. </a:t>
            </a:r>
          </a:p>
          <a:p>
            <a:pPr lvl="1"/>
            <a:r>
              <a:rPr lang="en-US" dirty="0" smtClean="0"/>
              <a:t>Slow start </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Connection</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59</a:t>
            </a:fld>
            <a:endParaRPr lang="en-US"/>
          </a:p>
        </p:txBody>
      </p:sp>
      <p:sp>
        <p:nvSpPr>
          <p:cNvPr id="5" name="Content Placeholder 4"/>
          <p:cNvSpPr>
            <a:spLocks noGrp="1"/>
          </p:cNvSpPr>
          <p:nvPr>
            <p:ph sz="quarter" idx="1"/>
          </p:nvPr>
        </p:nvSpPr>
        <p:spPr/>
        <p:txBody>
          <a:bodyPr/>
          <a:lstStyle/>
          <a:p>
            <a:r>
              <a:rPr lang="en-US" dirty="0" smtClean="0"/>
              <a:t>Server leaves the connection open for more requests after sending a response</a:t>
            </a:r>
          </a:p>
          <a:p>
            <a:r>
              <a:rPr lang="en-US" dirty="0" smtClean="0"/>
              <a:t>The server can close the connection at the request of a client or if a time-out has been reached</a:t>
            </a:r>
          </a:p>
          <a:p>
            <a:r>
              <a:rPr lang="en-US" dirty="0" smtClean="0"/>
              <a:t>HTTP version 1.1 specifies persistent connection as default</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Process Overview</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a:t>
            </a:fld>
            <a:endParaRPr lang="en-US"/>
          </a:p>
        </p:txBody>
      </p:sp>
      <p:sp>
        <p:nvSpPr>
          <p:cNvPr id="5" name="Content Placeholder 4"/>
          <p:cNvSpPr>
            <a:spLocks noGrp="1"/>
          </p:cNvSpPr>
          <p:nvPr>
            <p:ph sz="quarter" idx="1"/>
          </p:nvPr>
        </p:nvSpPr>
        <p:spPr/>
        <p:txBody>
          <a:bodyPr/>
          <a:lstStyle/>
          <a:p>
            <a:pPr marL="514350" indent="-514350">
              <a:buFont typeface="+mj-lt"/>
              <a:buAutoNum type="arabicPeriod"/>
            </a:pPr>
            <a:r>
              <a:rPr lang="en-US" dirty="0" smtClean="0"/>
              <a:t>User machine runs client side of the DNS application</a:t>
            </a:r>
          </a:p>
          <a:p>
            <a:pPr marL="514350" indent="-514350">
              <a:buFont typeface="+mj-lt"/>
              <a:buAutoNum type="arabicPeriod"/>
            </a:pPr>
            <a:r>
              <a:rPr lang="en-US" dirty="0" smtClean="0"/>
              <a:t>The browser (or any other program that uses URL) extracts the hostname to the client side of the DNS application</a:t>
            </a:r>
          </a:p>
          <a:p>
            <a:pPr marL="514350" indent="-514350">
              <a:buFont typeface="+mj-lt"/>
              <a:buAutoNum type="arabicPeriod"/>
            </a:pPr>
            <a:r>
              <a:rPr lang="en-US" dirty="0" smtClean="0"/>
              <a:t>The DNS client sends a query containing the hostname to a DNS application</a:t>
            </a:r>
          </a:p>
          <a:p>
            <a:pPr marL="514350" indent="-514350">
              <a:buFont typeface="+mj-lt"/>
              <a:buAutoNum type="arabicPeriod"/>
            </a:pPr>
            <a:r>
              <a:rPr lang="en-US" dirty="0" smtClean="0"/>
              <a:t>The DNS client eventually receives a reply, which includes the </a:t>
            </a:r>
            <a:r>
              <a:rPr lang="en-US" dirty="0" err="1" smtClean="0"/>
              <a:t>ip</a:t>
            </a:r>
            <a:r>
              <a:rPr lang="en-US" dirty="0" smtClean="0"/>
              <a:t> address of the hostname</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Message Format</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60</a:t>
            </a:fld>
            <a:endParaRPr lang="en-US"/>
          </a:p>
        </p:txBody>
      </p:sp>
      <p:sp>
        <p:nvSpPr>
          <p:cNvPr id="6" name="Rectangle 5"/>
          <p:cNvSpPr/>
          <p:nvPr/>
        </p:nvSpPr>
        <p:spPr>
          <a:xfrm>
            <a:off x="838200" y="2133600"/>
            <a:ext cx="2514600" cy="381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Request Line</a:t>
            </a:r>
            <a:endParaRPr lang="en-US" dirty="0"/>
          </a:p>
        </p:txBody>
      </p:sp>
      <p:sp>
        <p:nvSpPr>
          <p:cNvPr id="7" name="Rectangle 6"/>
          <p:cNvSpPr/>
          <p:nvPr/>
        </p:nvSpPr>
        <p:spPr>
          <a:xfrm>
            <a:off x="838200" y="2514600"/>
            <a:ext cx="2514600" cy="1066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Headers</a:t>
            </a:r>
            <a:endParaRPr lang="en-US" dirty="0"/>
          </a:p>
        </p:txBody>
      </p:sp>
      <p:sp>
        <p:nvSpPr>
          <p:cNvPr id="8" name="Rectangle 7"/>
          <p:cNvSpPr/>
          <p:nvPr/>
        </p:nvSpPr>
        <p:spPr>
          <a:xfrm>
            <a:off x="838200" y="3581400"/>
            <a:ext cx="2514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Blank Line</a:t>
            </a:r>
            <a:endParaRPr lang="en-US" dirty="0">
              <a:solidFill>
                <a:schemeClr val="tx1"/>
              </a:solidFill>
            </a:endParaRPr>
          </a:p>
        </p:txBody>
      </p:sp>
      <p:sp>
        <p:nvSpPr>
          <p:cNvPr id="9" name="Rectangle 8"/>
          <p:cNvSpPr/>
          <p:nvPr/>
        </p:nvSpPr>
        <p:spPr>
          <a:xfrm>
            <a:off x="838200" y="4038600"/>
            <a:ext cx="2514600" cy="182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Body</a:t>
            </a:r>
          </a:p>
          <a:p>
            <a:pPr algn="ctr"/>
            <a:r>
              <a:rPr lang="en-US" dirty="0" smtClean="0"/>
              <a:t>(present only in some messages)</a:t>
            </a:r>
            <a:endParaRPr lang="en-US" dirty="0"/>
          </a:p>
        </p:txBody>
      </p:sp>
      <p:sp>
        <p:nvSpPr>
          <p:cNvPr id="10" name="TextBox 9"/>
          <p:cNvSpPr txBox="1"/>
          <p:nvPr/>
        </p:nvSpPr>
        <p:spPr>
          <a:xfrm>
            <a:off x="1331082" y="1676400"/>
            <a:ext cx="1412118" cy="369332"/>
          </a:xfrm>
          <a:prstGeom prst="rect">
            <a:avLst/>
          </a:prstGeom>
          <a:noFill/>
        </p:spPr>
        <p:txBody>
          <a:bodyPr wrap="none" rtlCol="0">
            <a:spAutoFit/>
          </a:bodyPr>
          <a:lstStyle/>
          <a:p>
            <a:r>
              <a:rPr lang="en-US" dirty="0" smtClean="0"/>
              <a:t>HTTP Request</a:t>
            </a:r>
            <a:endParaRPr lang="en-US" dirty="0"/>
          </a:p>
        </p:txBody>
      </p:sp>
      <p:sp>
        <p:nvSpPr>
          <p:cNvPr id="11" name="Rectangle 10"/>
          <p:cNvSpPr/>
          <p:nvPr/>
        </p:nvSpPr>
        <p:spPr>
          <a:xfrm>
            <a:off x="5181600" y="2133600"/>
            <a:ext cx="2514600" cy="381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Response Line</a:t>
            </a:r>
            <a:endParaRPr lang="en-US" dirty="0"/>
          </a:p>
        </p:txBody>
      </p:sp>
      <p:sp>
        <p:nvSpPr>
          <p:cNvPr id="12" name="Rectangle 11"/>
          <p:cNvSpPr/>
          <p:nvPr/>
        </p:nvSpPr>
        <p:spPr>
          <a:xfrm>
            <a:off x="5181600" y="2514600"/>
            <a:ext cx="2514600" cy="1066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Headers</a:t>
            </a:r>
            <a:endParaRPr lang="en-US" dirty="0"/>
          </a:p>
        </p:txBody>
      </p:sp>
      <p:sp>
        <p:nvSpPr>
          <p:cNvPr id="13" name="Rectangle 12"/>
          <p:cNvSpPr/>
          <p:nvPr/>
        </p:nvSpPr>
        <p:spPr>
          <a:xfrm>
            <a:off x="5181600" y="3581400"/>
            <a:ext cx="25146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 Blank Line</a:t>
            </a:r>
            <a:endParaRPr lang="en-US" dirty="0">
              <a:solidFill>
                <a:schemeClr val="tx1"/>
              </a:solidFill>
            </a:endParaRPr>
          </a:p>
        </p:txBody>
      </p:sp>
      <p:sp>
        <p:nvSpPr>
          <p:cNvPr id="14" name="Rectangle 13"/>
          <p:cNvSpPr/>
          <p:nvPr/>
        </p:nvSpPr>
        <p:spPr>
          <a:xfrm>
            <a:off x="5181600" y="4038600"/>
            <a:ext cx="2514600" cy="1828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Body</a:t>
            </a:r>
          </a:p>
          <a:p>
            <a:pPr algn="ctr"/>
            <a:r>
              <a:rPr lang="en-US" dirty="0" smtClean="0"/>
              <a:t>(present only in some messages)</a:t>
            </a:r>
            <a:endParaRPr lang="en-US" dirty="0"/>
          </a:p>
        </p:txBody>
      </p:sp>
      <p:sp>
        <p:nvSpPr>
          <p:cNvPr id="15" name="TextBox 14"/>
          <p:cNvSpPr txBox="1"/>
          <p:nvPr/>
        </p:nvSpPr>
        <p:spPr>
          <a:xfrm>
            <a:off x="5674482" y="1676400"/>
            <a:ext cx="1541961" cy="369332"/>
          </a:xfrm>
          <a:prstGeom prst="rect">
            <a:avLst/>
          </a:prstGeom>
          <a:noFill/>
        </p:spPr>
        <p:txBody>
          <a:bodyPr wrap="none" rtlCol="0">
            <a:spAutoFit/>
          </a:bodyPr>
          <a:lstStyle/>
          <a:p>
            <a:r>
              <a:rPr lang="en-US" dirty="0" smtClean="0"/>
              <a:t>HTTP Response</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Line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61</a:t>
            </a:fld>
            <a:endParaRPr lang="en-US"/>
          </a:p>
        </p:txBody>
      </p:sp>
      <p:sp>
        <p:nvSpPr>
          <p:cNvPr id="5" name="Content Placeholder 4"/>
          <p:cNvSpPr>
            <a:spLocks noGrp="1"/>
          </p:cNvSpPr>
          <p:nvPr>
            <p:ph sz="quarter" idx="1"/>
          </p:nvPr>
        </p:nvSpPr>
        <p:spPr>
          <a:xfrm>
            <a:off x="612648" y="2133600"/>
            <a:ext cx="8153400" cy="1143000"/>
          </a:xfrm>
        </p:spPr>
        <p:txBody>
          <a:bodyPr/>
          <a:lstStyle/>
          <a:p>
            <a:r>
              <a:rPr lang="en-US" dirty="0" smtClean="0"/>
              <a:t>Request Type- Identifies the request type</a:t>
            </a:r>
          </a:p>
          <a:p>
            <a:r>
              <a:rPr lang="en-US" dirty="0" smtClean="0"/>
              <a:t>URL – The URL of the requested object</a:t>
            </a:r>
          </a:p>
        </p:txBody>
      </p:sp>
      <p:sp>
        <p:nvSpPr>
          <p:cNvPr id="6" name="Rectangle 5"/>
          <p:cNvSpPr/>
          <p:nvPr/>
        </p:nvSpPr>
        <p:spPr>
          <a:xfrm>
            <a:off x="1447800" y="1600200"/>
            <a:ext cx="1600200" cy="381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Request Type</a:t>
            </a:r>
            <a:endParaRPr lang="en-US" dirty="0"/>
          </a:p>
        </p:txBody>
      </p:sp>
      <p:sp>
        <p:nvSpPr>
          <p:cNvPr id="7" name="Rectangle 6"/>
          <p:cNvSpPr/>
          <p:nvPr/>
        </p:nvSpPr>
        <p:spPr>
          <a:xfrm>
            <a:off x="3352800" y="1600200"/>
            <a:ext cx="1600200" cy="381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URL</a:t>
            </a:r>
            <a:endParaRPr lang="en-US" dirty="0"/>
          </a:p>
        </p:txBody>
      </p:sp>
      <p:sp>
        <p:nvSpPr>
          <p:cNvPr id="8" name="Rectangle 7"/>
          <p:cNvSpPr/>
          <p:nvPr/>
        </p:nvSpPr>
        <p:spPr>
          <a:xfrm>
            <a:off x="5257800" y="1600200"/>
            <a:ext cx="1600200" cy="381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HTTP Version</a:t>
            </a:r>
            <a:endParaRPr lang="en-US" dirty="0"/>
          </a:p>
        </p:txBody>
      </p:sp>
      <p:graphicFrame>
        <p:nvGraphicFramePr>
          <p:cNvPr id="9" name="Table 8"/>
          <p:cNvGraphicFramePr>
            <a:graphicFrameLocks noGrp="1"/>
          </p:cNvGraphicFramePr>
          <p:nvPr/>
        </p:nvGraphicFramePr>
        <p:xfrm>
          <a:off x="533400" y="3276600"/>
          <a:ext cx="8229600" cy="2926080"/>
        </p:xfrm>
        <a:graphic>
          <a:graphicData uri="http://schemas.openxmlformats.org/drawingml/2006/table">
            <a:tbl>
              <a:tblPr firstRow="1" bandRow="1">
                <a:tableStyleId>{5C22544A-7EE6-4342-B048-85BDC9FD1C3A}</a:tableStyleId>
              </a:tblPr>
              <a:tblGrid>
                <a:gridCol w="1186962"/>
                <a:gridCol w="7042638"/>
              </a:tblGrid>
              <a:tr h="323850">
                <a:tc>
                  <a:txBody>
                    <a:bodyPr/>
                    <a:lstStyle/>
                    <a:p>
                      <a:r>
                        <a:rPr lang="en-US" dirty="0" smtClean="0"/>
                        <a:t>Method</a:t>
                      </a:r>
                      <a:endParaRPr lang="en-US" dirty="0"/>
                    </a:p>
                  </a:txBody>
                  <a:tcPr/>
                </a:tc>
                <a:tc>
                  <a:txBody>
                    <a:bodyPr/>
                    <a:lstStyle/>
                    <a:p>
                      <a:r>
                        <a:rPr lang="en-US" dirty="0" smtClean="0"/>
                        <a:t>Action</a:t>
                      </a:r>
                      <a:endParaRPr lang="en-US" dirty="0"/>
                    </a:p>
                  </a:txBody>
                  <a:tcPr/>
                </a:tc>
              </a:tr>
              <a:tr h="323850">
                <a:tc>
                  <a:txBody>
                    <a:bodyPr/>
                    <a:lstStyle/>
                    <a:p>
                      <a:r>
                        <a:rPr lang="en-US" dirty="0" smtClean="0"/>
                        <a:t>GET</a:t>
                      </a:r>
                      <a:endParaRPr lang="en-US" dirty="0"/>
                    </a:p>
                  </a:txBody>
                  <a:tcPr/>
                </a:tc>
                <a:tc>
                  <a:txBody>
                    <a:bodyPr/>
                    <a:lstStyle/>
                    <a:p>
                      <a:r>
                        <a:rPr lang="en-US" dirty="0" smtClean="0"/>
                        <a:t>Requests</a:t>
                      </a:r>
                      <a:r>
                        <a:rPr lang="en-US" baseline="0" dirty="0" smtClean="0"/>
                        <a:t> a document from the server</a:t>
                      </a:r>
                      <a:endParaRPr lang="en-US" dirty="0"/>
                    </a:p>
                  </a:txBody>
                  <a:tcPr/>
                </a:tc>
              </a:tr>
              <a:tr h="323850">
                <a:tc>
                  <a:txBody>
                    <a:bodyPr/>
                    <a:lstStyle/>
                    <a:p>
                      <a:r>
                        <a:rPr lang="en-US" dirty="0" smtClean="0"/>
                        <a:t>HEAD</a:t>
                      </a:r>
                      <a:endParaRPr lang="en-US" dirty="0"/>
                    </a:p>
                  </a:txBody>
                  <a:tcPr/>
                </a:tc>
                <a:tc>
                  <a:txBody>
                    <a:bodyPr/>
                    <a:lstStyle/>
                    <a:p>
                      <a:r>
                        <a:rPr lang="en-US" dirty="0" smtClean="0"/>
                        <a:t>Requests</a:t>
                      </a:r>
                      <a:r>
                        <a:rPr lang="en-US" baseline="0" dirty="0" smtClean="0"/>
                        <a:t> information about a document in the server, but not the document</a:t>
                      </a:r>
                      <a:endParaRPr lang="en-US" dirty="0"/>
                    </a:p>
                  </a:txBody>
                  <a:tcPr/>
                </a:tc>
              </a:tr>
              <a:tr h="323850">
                <a:tc>
                  <a:txBody>
                    <a:bodyPr/>
                    <a:lstStyle/>
                    <a:p>
                      <a:r>
                        <a:rPr lang="en-US" dirty="0" smtClean="0"/>
                        <a:t>POST</a:t>
                      </a:r>
                      <a:endParaRPr lang="en-US" dirty="0"/>
                    </a:p>
                  </a:txBody>
                  <a:tcPr/>
                </a:tc>
                <a:tc>
                  <a:txBody>
                    <a:bodyPr/>
                    <a:lstStyle/>
                    <a:p>
                      <a:r>
                        <a:rPr lang="en-US" dirty="0" smtClean="0"/>
                        <a:t>Sends</a:t>
                      </a:r>
                      <a:r>
                        <a:rPr lang="en-US" baseline="0" dirty="0" smtClean="0"/>
                        <a:t> some information from the client to server</a:t>
                      </a:r>
                      <a:endParaRPr lang="en-US" dirty="0"/>
                    </a:p>
                  </a:txBody>
                  <a:tcPr/>
                </a:tc>
              </a:tr>
              <a:tr h="323850">
                <a:tc>
                  <a:txBody>
                    <a:bodyPr/>
                    <a:lstStyle/>
                    <a:p>
                      <a:r>
                        <a:rPr lang="en-US" dirty="0" smtClean="0"/>
                        <a:t>PUT</a:t>
                      </a:r>
                      <a:endParaRPr lang="en-US" dirty="0"/>
                    </a:p>
                  </a:txBody>
                  <a:tcPr/>
                </a:tc>
                <a:tc>
                  <a:txBody>
                    <a:bodyPr/>
                    <a:lstStyle/>
                    <a:p>
                      <a:r>
                        <a:rPr lang="en-US" dirty="0" smtClean="0"/>
                        <a:t>Sends</a:t>
                      </a:r>
                      <a:r>
                        <a:rPr lang="en-US" baseline="0" dirty="0" smtClean="0"/>
                        <a:t> a document from the server to client</a:t>
                      </a:r>
                      <a:endParaRPr lang="en-US" dirty="0"/>
                    </a:p>
                  </a:txBody>
                  <a:tcPr/>
                </a:tc>
              </a:tr>
              <a:tr h="323850">
                <a:tc>
                  <a:txBody>
                    <a:bodyPr/>
                    <a:lstStyle/>
                    <a:p>
                      <a:r>
                        <a:rPr lang="en-US" dirty="0" smtClean="0"/>
                        <a:t>TRACE</a:t>
                      </a:r>
                      <a:endParaRPr lang="en-US" dirty="0"/>
                    </a:p>
                  </a:txBody>
                  <a:tcPr/>
                </a:tc>
                <a:tc>
                  <a:txBody>
                    <a:bodyPr/>
                    <a:lstStyle/>
                    <a:p>
                      <a:r>
                        <a:rPr lang="en-US" dirty="0" smtClean="0"/>
                        <a:t>Echoes</a:t>
                      </a:r>
                      <a:r>
                        <a:rPr lang="en-US" baseline="0" dirty="0" smtClean="0"/>
                        <a:t> the incoming request</a:t>
                      </a:r>
                      <a:endParaRPr lang="en-US" dirty="0"/>
                    </a:p>
                  </a:txBody>
                  <a:tcPr/>
                </a:tc>
              </a:tr>
              <a:tr h="323850">
                <a:tc>
                  <a:txBody>
                    <a:bodyPr/>
                    <a:lstStyle/>
                    <a:p>
                      <a:r>
                        <a:rPr lang="en-US" dirty="0" smtClean="0"/>
                        <a:t>CONNECT</a:t>
                      </a:r>
                      <a:endParaRPr lang="en-US" dirty="0"/>
                    </a:p>
                  </a:txBody>
                  <a:tcPr/>
                </a:tc>
                <a:tc>
                  <a:txBody>
                    <a:bodyPr/>
                    <a:lstStyle/>
                    <a:p>
                      <a:r>
                        <a:rPr lang="en-US" dirty="0" smtClean="0"/>
                        <a:t>Reserved</a:t>
                      </a:r>
                      <a:endParaRPr lang="en-US" dirty="0"/>
                    </a:p>
                  </a:txBody>
                  <a:tcPr/>
                </a:tc>
              </a:tr>
              <a:tr h="323850">
                <a:tc>
                  <a:txBody>
                    <a:bodyPr/>
                    <a:lstStyle/>
                    <a:p>
                      <a:r>
                        <a:rPr lang="en-US" dirty="0" smtClean="0"/>
                        <a:t>OPTION</a:t>
                      </a:r>
                      <a:endParaRPr lang="en-US" dirty="0"/>
                    </a:p>
                  </a:txBody>
                  <a:tcPr/>
                </a:tc>
                <a:tc>
                  <a:txBody>
                    <a:bodyPr/>
                    <a:lstStyle/>
                    <a:p>
                      <a:r>
                        <a:rPr lang="en-US" dirty="0" smtClean="0"/>
                        <a:t>Inquires</a:t>
                      </a:r>
                      <a:r>
                        <a:rPr lang="en-US" baseline="0" dirty="0" smtClean="0"/>
                        <a:t> about the available options</a:t>
                      </a:r>
                      <a:endParaRPr lang="en-US" dirty="0"/>
                    </a:p>
                  </a:txBody>
                  <a:tcPr/>
                </a:tc>
              </a:tr>
            </a:tbl>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Line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62</a:t>
            </a:fld>
            <a:endParaRPr lang="en-US"/>
          </a:p>
        </p:txBody>
      </p:sp>
      <p:sp>
        <p:nvSpPr>
          <p:cNvPr id="6" name="Rectangle 5"/>
          <p:cNvSpPr/>
          <p:nvPr/>
        </p:nvSpPr>
        <p:spPr>
          <a:xfrm>
            <a:off x="1447800" y="1600200"/>
            <a:ext cx="1600200" cy="381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HTTP Version</a:t>
            </a:r>
            <a:endParaRPr lang="en-US" dirty="0"/>
          </a:p>
        </p:txBody>
      </p:sp>
      <p:sp>
        <p:nvSpPr>
          <p:cNvPr id="7" name="Rectangle 6"/>
          <p:cNvSpPr/>
          <p:nvPr/>
        </p:nvSpPr>
        <p:spPr>
          <a:xfrm>
            <a:off x="3352800" y="1600200"/>
            <a:ext cx="1600200" cy="381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Status Code</a:t>
            </a:r>
            <a:endParaRPr lang="en-US" dirty="0"/>
          </a:p>
        </p:txBody>
      </p:sp>
      <p:sp>
        <p:nvSpPr>
          <p:cNvPr id="8" name="Rectangle 7"/>
          <p:cNvSpPr/>
          <p:nvPr/>
        </p:nvSpPr>
        <p:spPr>
          <a:xfrm>
            <a:off x="5257800" y="1600200"/>
            <a:ext cx="1600200" cy="381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Status Phrase</a:t>
            </a:r>
            <a:endParaRPr lang="en-US" dirty="0"/>
          </a:p>
        </p:txBody>
      </p:sp>
      <p:graphicFrame>
        <p:nvGraphicFramePr>
          <p:cNvPr id="9" name="Table 8"/>
          <p:cNvGraphicFramePr>
            <a:graphicFrameLocks noGrp="1"/>
          </p:cNvGraphicFramePr>
          <p:nvPr/>
        </p:nvGraphicFramePr>
        <p:xfrm>
          <a:off x="533400" y="2133600"/>
          <a:ext cx="8229600" cy="3840480"/>
        </p:xfrm>
        <a:graphic>
          <a:graphicData uri="http://schemas.openxmlformats.org/drawingml/2006/table">
            <a:tbl>
              <a:tblPr firstRow="1" bandRow="1">
                <a:tableStyleId>{5C22544A-7EE6-4342-B048-85BDC9FD1C3A}</a:tableStyleId>
              </a:tblPr>
              <a:tblGrid>
                <a:gridCol w="838200"/>
                <a:gridCol w="2133600"/>
                <a:gridCol w="5257800"/>
              </a:tblGrid>
              <a:tr h="323850">
                <a:tc>
                  <a:txBody>
                    <a:bodyPr/>
                    <a:lstStyle/>
                    <a:p>
                      <a:r>
                        <a:rPr lang="en-US" dirty="0" smtClean="0"/>
                        <a:t>Code</a:t>
                      </a:r>
                      <a:endParaRPr lang="en-US" dirty="0"/>
                    </a:p>
                  </a:txBody>
                  <a:tcPr/>
                </a:tc>
                <a:tc>
                  <a:txBody>
                    <a:bodyPr/>
                    <a:lstStyle/>
                    <a:p>
                      <a:r>
                        <a:rPr lang="en-US" dirty="0" smtClean="0"/>
                        <a:t>Phrase</a:t>
                      </a:r>
                      <a:endParaRPr lang="en-US" dirty="0"/>
                    </a:p>
                  </a:txBody>
                  <a:tcPr/>
                </a:tc>
                <a:tc>
                  <a:txBody>
                    <a:bodyPr/>
                    <a:lstStyle/>
                    <a:p>
                      <a:r>
                        <a:rPr lang="en-US" dirty="0" smtClean="0"/>
                        <a:t>Description</a:t>
                      </a:r>
                      <a:endParaRPr lang="en-US" dirty="0"/>
                    </a:p>
                  </a:txBody>
                  <a:tcPr/>
                </a:tc>
              </a:tr>
              <a:tr h="323850">
                <a:tc>
                  <a:txBody>
                    <a:bodyPr/>
                    <a:lstStyle/>
                    <a:p>
                      <a:r>
                        <a:rPr lang="en-US" dirty="0" smtClean="0"/>
                        <a:t>100</a:t>
                      </a:r>
                      <a:endParaRPr lang="en-US" dirty="0"/>
                    </a:p>
                  </a:txBody>
                  <a:tcPr/>
                </a:tc>
                <a:tc>
                  <a:txBody>
                    <a:bodyPr/>
                    <a:lstStyle/>
                    <a:p>
                      <a:r>
                        <a:rPr lang="en-US" dirty="0" smtClean="0"/>
                        <a:t>Continue</a:t>
                      </a:r>
                      <a:endParaRPr lang="en-US" dirty="0"/>
                    </a:p>
                  </a:txBody>
                  <a:tcPr/>
                </a:tc>
                <a:tc>
                  <a:txBody>
                    <a:bodyPr/>
                    <a:lstStyle/>
                    <a:p>
                      <a:r>
                        <a:rPr lang="en-US" dirty="0" smtClean="0"/>
                        <a:t>The initial part of the request</a:t>
                      </a:r>
                      <a:r>
                        <a:rPr lang="en-US" baseline="0" dirty="0" smtClean="0"/>
                        <a:t> is received, and the client may continue its request</a:t>
                      </a:r>
                      <a:endParaRPr lang="en-US" dirty="0"/>
                    </a:p>
                  </a:txBody>
                  <a:tcPr/>
                </a:tc>
              </a:tr>
              <a:tr h="323850">
                <a:tc>
                  <a:txBody>
                    <a:bodyPr/>
                    <a:lstStyle/>
                    <a:p>
                      <a:r>
                        <a:rPr lang="en-US" dirty="0" smtClean="0"/>
                        <a:t>200</a:t>
                      </a:r>
                      <a:endParaRPr lang="en-US" dirty="0"/>
                    </a:p>
                  </a:txBody>
                  <a:tcPr/>
                </a:tc>
                <a:tc>
                  <a:txBody>
                    <a:bodyPr/>
                    <a:lstStyle/>
                    <a:p>
                      <a:r>
                        <a:rPr lang="en-US" dirty="0" smtClean="0"/>
                        <a:t>OK</a:t>
                      </a:r>
                      <a:endParaRPr lang="en-US" dirty="0"/>
                    </a:p>
                  </a:txBody>
                  <a:tcPr/>
                </a:tc>
                <a:tc>
                  <a:txBody>
                    <a:bodyPr/>
                    <a:lstStyle/>
                    <a:p>
                      <a:r>
                        <a:rPr lang="en-US" dirty="0" smtClean="0"/>
                        <a:t>The request is successful</a:t>
                      </a:r>
                      <a:endParaRPr lang="en-US" dirty="0"/>
                    </a:p>
                  </a:txBody>
                  <a:tcPr/>
                </a:tc>
              </a:tr>
              <a:tr h="323850">
                <a:tc>
                  <a:txBody>
                    <a:bodyPr/>
                    <a:lstStyle/>
                    <a:p>
                      <a:r>
                        <a:rPr lang="en-US" dirty="0" smtClean="0"/>
                        <a:t>202</a:t>
                      </a:r>
                      <a:endParaRPr lang="en-US" dirty="0"/>
                    </a:p>
                  </a:txBody>
                  <a:tcPr/>
                </a:tc>
                <a:tc>
                  <a:txBody>
                    <a:bodyPr/>
                    <a:lstStyle/>
                    <a:p>
                      <a:r>
                        <a:rPr lang="en-US" dirty="0" smtClean="0"/>
                        <a:t>Accepted</a:t>
                      </a:r>
                      <a:endParaRPr lang="en-US" dirty="0"/>
                    </a:p>
                  </a:txBody>
                  <a:tcPr/>
                </a:tc>
                <a:tc>
                  <a:txBody>
                    <a:bodyPr/>
                    <a:lstStyle/>
                    <a:p>
                      <a:r>
                        <a:rPr lang="en-US" dirty="0" smtClean="0"/>
                        <a:t>The request is accepted, but it is not immediately acted upon</a:t>
                      </a:r>
                      <a:endParaRPr lang="en-US" dirty="0"/>
                    </a:p>
                  </a:txBody>
                  <a:tcPr/>
                </a:tc>
              </a:tr>
              <a:tr h="323850">
                <a:tc>
                  <a:txBody>
                    <a:bodyPr/>
                    <a:lstStyle/>
                    <a:p>
                      <a:r>
                        <a:rPr lang="en-US" dirty="0" smtClean="0"/>
                        <a:t>204</a:t>
                      </a:r>
                      <a:endParaRPr lang="en-US" dirty="0"/>
                    </a:p>
                  </a:txBody>
                  <a:tcPr/>
                </a:tc>
                <a:tc>
                  <a:txBody>
                    <a:bodyPr/>
                    <a:lstStyle/>
                    <a:p>
                      <a:r>
                        <a:rPr lang="en-US" dirty="0" smtClean="0"/>
                        <a:t>No content</a:t>
                      </a:r>
                      <a:endParaRPr lang="en-US" dirty="0"/>
                    </a:p>
                  </a:txBody>
                  <a:tcPr/>
                </a:tc>
                <a:tc>
                  <a:txBody>
                    <a:bodyPr/>
                    <a:lstStyle/>
                    <a:p>
                      <a:r>
                        <a:rPr lang="en-US" dirty="0" smtClean="0"/>
                        <a:t>There is no content in the body</a:t>
                      </a:r>
                      <a:endParaRPr lang="en-US" dirty="0"/>
                    </a:p>
                  </a:txBody>
                  <a:tcPr/>
                </a:tc>
              </a:tr>
              <a:tr h="323850">
                <a:tc>
                  <a:txBody>
                    <a:bodyPr/>
                    <a:lstStyle/>
                    <a:p>
                      <a:r>
                        <a:rPr lang="en-US" dirty="0" smtClean="0"/>
                        <a:t>400</a:t>
                      </a:r>
                      <a:endParaRPr lang="en-US" dirty="0"/>
                    </a:p>
                  </a:txBody>
                  <a:tcPr/>
                </a:tc>
                <a:tc>
                  <a:txBody>
                    <a:bodyPr/>
                    <a:lstStyle/>
                    <a:p>
                      <a:r>
                        <a:rPr lang="en-US" dirty="0" smtClean="0"/>
                        <a:t>Bad Request</a:t>
                      </a:r>
                      <a:endParaRPr lang="en-US" dirty="0"/>
                    </a:p>
                  </a:txBody>
                  <a:tcPr/>
                </a:tc>
                <a:tc>
                  <a:txBody>
                    <a:bodyPr/>
                    <a:lstStyle/>
                    <a:p>
                      <a:r>
                        <a:rPr lang="en-US" dirty="0" smtClean="0"/>
                        <a:t>There is a syntax error in the request</a:t>
                      </a:r>
                      <a:endParaRPr lang="en-US" dirty="0"/>
                    </a:p>
                  </a:txBody>
                  <a:tcPr/>
                </a:tc>
              </a:tr>
              <a:tr h="323850">
                <a:tc>
                  <a:txBody>
                    <a:bodyPr/>
                    <a:lstStyle/>
                    <a:p>
                      <a:r>
                        <a:rPr lang="en-US" dirty="0" smtClean="0"/>
                        <a:t>401</a:t>
                      </a:r>
                      <a:endParaRPr lang="en-US" dirty="0"/>
                    </a:p>
                  </a:txBody>
                  <a:tcPr/>
                </a:tc>
                <a:tc>
                  <a:txBody>
                    <a:bodyPr/>
                    <a:lstStyle/>
                    <a:p>
                      <a:r>
                        <a:rPr lang="en-US" dirty="0" smtClean="0"/>
                        <a:t>Unauthorized</a:t>
                      </a:r>
                      <a:endParaRPr lang="en-US" dirty="0"/>
                    </a:p>
                  </a:txBody>
                  <a:tcPr/>
                </a:tc>
                <a:tc>
                  <a:txBody>
                    <a:bodyPr/>
                    <a:lstStyle/>
                    <a:p>
                      <a:r>
                        <a:rPr lang="en-US" dirty="0" smtClean="0"/>
                        <a:t>The</a:t>
                      </a:r>
                      <a:r>
                        <a:rPr lang="en-US" baseline="0" dirty="0" smtClean="0"/>
                        <a:t> request lacks authorization</a:t>
                      </a:r>
                      <a:endParaRPr lang="en-US" dirty="0"/>
                    </a:p>
                  </a:txBody>
                  <a:tcPr/>
                </a:tc>
              </a:tr>
              <a:tr h="323850">
                <a:tc>
                  <a:txBody>
                    <a:bodyPr/>
                    <a:lstStyle/>
                    <a:p>
                      <a:r>
                        <a:rPr lang="en-US" dirty="0" smtClean="0"/>
                        <a:t>404</a:t>
                      </a:r>
                      <a:endParaRPr lang="en-US" dirty="0"/>
                    </a:p>
                  </a:txBody>
                  <a:tcPr/>
                </a:tc>
                <a:tc>
                  <a:txBody>
                    <a:bodyPr/>
                    <a:lstStyle/>
                    <a:p>
                      <a:r>
                        <a:rPr lang="en-US" dirty="0" smtClean="0"/>
                        <a:t>Not found</a:t>
                      </a:r>
                      <a:endParaRPr lang="en-US" dirty="0"/>
                    </a:p>
                  </a:txBody>
                  <a:tcPr/>
                </a:tc>
                <a:tc>
                  <a:txBody>
                    <a:bodyPr/>
                    <a:lstStyle/>
                    <a:p>
                      <a:r>
                        <a:rPr lang="en-US" dirty="0" smtClean="0"/>
                        <a:t>The document</a:t>
                      </a:r>
                      <a:r>
                        <a:rPr lang="en-US" baseline="0" dirty="0" smtClean="0"/>
                        <a:t> is not found</a:t>
                      </a:r>
                      <a:endParaRPr lang="en-US" dirty="0"/>
                    </a:p>
                  </a:txBody>
                  <a:tcPr/>
                </a:tc>
              </a:tr>
              <a:tr h="323850">
                <a:tc>
                  <a:txBody>
                    <a:bodyPr/>
                    <a:lstStyle/>
                    <a:p>
                      <a:r>
                        <a:rPr lang="en-US" dirty="0" smtClean="0"/>
                        <a:t>500</a:t>
                      </a:r>
                      <a:endParaRPr lang="en-US" dirty="0"/>
                    </a:p>
                  </a:txBody>
                  <a:tcPr/>
                </a:tc>
                <a:tc>
                  <a:txBody>
                    <a:bodyPr/>
                    <a:lstStyle/>
                    <a:p>
                      <a:r>
                        <a:rPr lang="en-US" dirty="0" smtClean="0"/>
                        <a:t>Internal Server Error</a:t>
                      </a:r>
                      <a:endParaRPr lang="en-US" dirty="0"/>
                    </a:p>
                  </a:txBody>
                  <a:tcPr/>
                </a:tc>
                <a:tc>
                  <a:txBody>
                    <a:bodyPr/>
                    <a:lstStyle/>
                    <a:p>
                      <a:r>
                        <a:rPr lang="en-US" dirty="0" smtClean="0"/>
                        <a:t>There is error,</a:t>
                      </a:r>
                      <a:r>
                        <a:rPr lang="en-US" baseline="0" dirty="0" smtClean="0"/>
                        <a:t> such a crash, at the server side</a:t>
                      </a:r>
                      <a:endParaRPr lang="en-US" dirty="0"/>
                    </a:p>
                  </a:txBody>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Headers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63</a:t>
            </a:fld>
            <a:endParaRPr lang="en-US"/>
          </a:p>
        </p:txBody>
      </p:sp>
      <p:sp>
        <p:nvSpPr>
          <p:cNvPr id="5" name="Content Placeholder 4"/>
          <p:cNvSpPr>
            <a:spLocks noGrp="1"/>
          </p:cNvSpPr>
          <p:nvPr>
            <p:ph sz="quarter" idx="1"/>
          </p:nvPr>
        </p:nvSpPr>
        <p:spPr>
          <a:xfrm>
            <a:off x="612648" y="2133600"/>
            <a:ext cx="8153400" cy="3962400"/>
          </a:xfrm>
        </p:spPr>
        <p:txBody>
          <a:bodyPr>
            <a:normAutofit fontScale="92500" lnSpcReduction="20000"/>
          </a:bodyPr>
          <a:lstStyle/>
          <a:p>
            <a:r>
              <a:rPr lang="en-US" dirty="0" smtClean="0"/>
              <a:t>Three types of Headers</a:t>
            </a:r>
          </a:p>
          <a:p>
            <a:pPr lvl="1"/>
            <a:r>
              <a:rPr lang="en-US" dirty="0" smtClean="0"/>
              <a:t>General Header</a:t>
            </a:r>
          </a:p>
          <a:p>
            <a:pPr lvl="2"/>
            <a:r>
              <a:rPr lang="en-US" dirty="0" smtClean="0"/>
              <a:t>Gives general information about the message</a:t>
            </a:r>
          </a:p>
          <a:p>
            <a:pPr lvl="2"/>
            <a:r>
              <a:rPr lang="en-US" dirty="0" smtClean="0"/>
              <a:t>Can be present in both response and request</a:t>
            </a:r>
          </a:p>
          <a:p>
            <a:pPr lvl="1"/>
            <a:r>
              <a:rPr lang="en-US" dirty="0" smtClean="0"/>
              <a:t>Request Header</a:t>
            </a:r>
          </a:p>
          <a:p>
            <a:pPr lvl="2"/>
            <a:r>
              <a:rPr lang="en-US" dirty="0" smtClean="0"/>
              <a:t>Present only in the request message</a:t>
            </a:r>
          </a:p>
          <a:p>
            <a:pPr lvl="2"/>
            <a:r>
              <a:rPr lang="en-US" dirty="0" smtClean="0"/>
              <a:t>Specifies the client configuration and client’s preferred document format</a:t>
            </a:r>
          </a:p>
          <a:p>
            <a:pPr lvl="1"/>
            <a:r>
              <a:rPr lang="en-US" dirty="0" smtClean="0"/>
              <a:t>Response Header</a:t>
            </a:r>
          </a:p>
          <a:p>
            <a:pPr lvl="2"/>
            <a:r>
              <a:rPr lang="en-US" dirty="0" smtClean="0"/>
              <a:t>Present only in the response message</a:t>
            </a:r>
          </a:p>
          <a:p>
            <a:pPr lvl="2"/>
            <a:r>
              <a:rPr lang="en-US" dirty="0" smtClean="0"/>
              <a:t>Provides server configuration and special information about </a:t>
            </a:r>
            <a:r>
              <a:rPr lang="en-US" smtClean="0"/>
              <a:t>the request</a:t>
            </a:r>
            <a:endParaRPr lang="en-US" dirty="0"/>
          </a:p>
        </p:txBody>
      </p:sp>
      <p:sp>
        <p:nvSpPr>
          <p:cNvPr id="6" name="Rectangle 5"/>
          <p:cNvSpPr/>
          <p:nvPr/>
        </p:nvSpPr>
        <p:spPr>
          <a:xfrm>
            <a:off x="2362200" y="1676400"/>
            <a:ext cx="1828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Header Name:</a:t>
            </a:r>
            <a:endParaRPr lang="en-US" dirty="0"/>
          </a:p>
        </p:txBody>
      </p:sp>
      <p:sp>
        <p:nvSpPr>
          <p:cNvPr id="7" name="Rectangle 6"/>
          <p:cNvSpPr/>
          <p:nvPr/>
        </p:nvSpPr>
        <p:spPr>
          <a:xfrm>
            <a:off x="4343400" y="1676400"/>
            <a:ext cx="1828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Value</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64</a:t>
            </a:fld>
            <a:endParaRPr lang="en-US"/>
          </a:p>
        </p:txBody>
      </p:sp>
      <p:sp>
        <p:nvSpPr>
          <p:cNvPr id="5" name="Content Placeholder 4"/>
          <p:cNvSpPr>
            <a:spLocks noGrp="1"/>
          </p:cNvSpPr>
          <p:nvPr>
            <p:ph sz="quarter" idx="1"/>
          </p:nvPr>
        </p:nvSpPr>
        <p:spPr/>
        <p:txBody>
          <a:bodyPr>
            <a:normAutofit/>
          </a:bodyPr>
          <a:lstStyle/>
          <a:p>
            <a:r>
              <a:rPr lang="en-US" dirty="0" smtClean="0"/>
              <a:t>HTTP server is stateless</a:t>
            </a:r>
          </a:p>
          <a:p>
            <a:pPr lvl="1"/>
            <a:r>
              <a:rPr lang="en-US" dirty="0" smtClean="0"/>
              <a:t>But identification is useful restricting access, personalized content</a:t>
            </a:r>
          </a:p>
          <a:p>
            <a:r>
              <a:rPr lang="en-US" dirty="0" smtClean="0"/>
              <a:t>Components</a:t>
            </a:r>
          </a:p>
          <a:p>
            <a:pPr lvl="1"/>
            <a:r>
              <a:rPr lang="en-US" dirty="0" smtClean="0"/>
              <a:t>Cookie header line in HTTP response message</a:t>
            </a:r>
          </a:p>
          <a:p>
            <a:pPr lvl="1"/>
            <a:r>
              <a:rPr lang="en-US" dirty="0" smtClean="0"/>
              <a:t>Cookie header line in HTTP request message</a:t>
            </a:r>
          </a:p>
          <a:p>
            <a:r>
              <a:rPr lang="en-US" dirty="0" smtClean="0"/>
              <a:t>Cookie file kept on user’s host and managed by user’s browser</a:t>
            </a:r>
          </a:p>
          <a:p>
            <a:r>
              <a:rPr lang="da-DK" dirty="0" smtClean="0"/>
              <a:t>Back-end database at Web site</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Cookies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65</a:t>
            </a:fld>
            <a:endParaRPr lang="en-US"/>
          </a:p>
        </p:txBody>
      </p:sp>
      <p:pic>
        <p:nvPicPr>
          <p:cNvPr id="6" name="Picture 4" descr="C:\Program Files\Microsoft Office\MEDIA\CAGCAT10\j0205582.wmf"/>
          <p:cNvPicPr>
            <a:picLocks noChangeAspect="1" noChangeArrowheads="1"/>
          </p:cNvPicPr>
          <p:nvPr/>
        </p:nvPicPr>
        <p:blipFill>
          <a:blip r:embed="rId2"/>
          <a:srcRect/>
          <a:stretch>
            <a:fillRect/>
          </a:stretch>
        </p:blipFill>
        <p:spPr bwMode="auto">
          <a:xfrm>
            <a:off x="443262" y="1676400"/>
            <a:ext cx="1162531" cy="1066800"/>
          </a:xfrm>
          <a:prstGeom prst="rect">
            <a:avLst/>
          </a:prstGeom>
          <a:noFill/>
        </p:spPr>
      </p:pic>
      <p:pic>
        <p:nvPicPr>
          <p:cNvPr id="7" name="Picture 2" descr="C:\Program Files\Microsoft Office\MEDIA\CAGCAT10\j0292982.wmf"/>
          <p:cNvPicPr>
            <a:picLocks noChangeAspect="1" noChangeArrowheads="1"/>
          </p:cNvPicPr>
          <p:nvPr/>
        </p:nvPicPr>
        <p:blipFill>
          <a:blip r:embed="rId3"/>
          <a:srcRect/>
          <a:stretch>
            <a:fillRect/>
          </a:stretch>
        </p:blipFill>
        <p:spPr bwMode="auto">
          <a:xfrm>
            <a:off x="6386862" y="1676400"/>
            <a:ext cx="1080738" cy="1066800"/>
          </a:xfrm>
          <a:prstGeom prst="rect">
            <a:avLst/>
          </a:prstGeom>
          <a:noFill/>
        </p:spPr>
      </p:pic>
      <p:cxnSp>
        <p:nvCxnSpPr>
          <p:cNvPr id="9" name="Straight Connector 8"/>
          <p:cNvCxnSpPr>
            <a:stCxn id="6" idx="2"/>
          </p:cNvCxnSpPr>
          <p:nvPr/>
        </p:nvCxnSpPr>
        <p:spPr>
          <a:xfrm rot="16200000" flipH="1">
            <a:off x="-637705" y="4405433"/>
            <a:ext cx="3352800" cy="28334"/>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rot="16200000" flipH="1">
            <a:off x="5334229" y="4329233"/>
            <a:ext cx="3352800" cy="2833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1052862" y="2895600"/>
            <a:ext cx="59436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rot="10800000" flipV="1">
            <a:off x="1052862" y="3200400"/>
            <a:ext cx="58674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1052862" y="4419600"/>
            <a:ext cx="59436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rot="10800000" flipV="1">
            <a:off x="1052862" y="4953000"/>
            <a:ext cx="5943600" cy="457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rot="244055">
            <a:off x="3805826" y="2684273"/>
            <a:ext cx="2648674" cy="369332"/>
          </a:xfrm>
          <a:prstGeom prst="rect">
            <a:avLst/>
          </a:prstGeom>
          <a:noFill/>
        </p:spPr>
        <p:txBody>
          <a:bodyPr wrap="none" rtlCol="0">
            <a:spAutoFit/>
          </a:bodyPr>
          <a:lstStyle/>
          <a:p>
            <a:r>
              <a:rPr lang="en-US" dirty="0" smtClean="0"/>
              <a:t>usual http request message</a:t>
            </a:r>
            <a:endParaRPr lang="en-US" dirty="0"/>
          </a:p>
        </p:txBody>
      </p:sp>
      <p:sp>
        <p:nvSpPr>
          <p:cNvPr id="22" name="TextBox 21"/>
          <p:cNvSpPr txBox="1"/>
          <p:nvPr/>
        </p:nvSpPr>
        <p:spPr>
          <a:xfrm rot="244055">
            <a:off x="2586626" y="4069775"/>
            <a:ext cx="2648674" cy="646331"/>
          </a:xfrm>
          <a:prstGeom prst="rect">
            <a:avLst/>
          </a:prstGeom>
          <a:noFill/>
        </p:spPr>
        <p:txBody>
          <a:bodyPr wrap="none" rtlCol="0">
            <a:spAutoFit/>
          </a:bodyPr>
          <a:lstStyle/>
          <a:p>
            <a:r>
              <a:rPr lang="en-US" dirty="0" smtClean="0"/>
              <a:t>usual http request message</a:t>
            </a:r>
          </a:p>
          <a:p>
            <a:r>
              <a:rPr lang="en-US" dirty="0" smtClean="0"/>
              <a:t>cookie: 1672</a:t>
            </a:r>
            <a:endParaRPr lang="en-US" dirty="0"/>
          </a:p>
        </p:txBody>
      </p:sp>
      <p:sp>
        <p:nvSpPr>
          <p:cNvPr id="23" name="TextBox 22"/>
          <p:cNvSpPr txBox="1"/>
          <p:nvPr/>
        </p:nvSpPr>
        <p:spPr>
          <a:xfrm rot="21295334">
            <a:off x="1239487" y="2963116"/>
            <a:ext cx="1927131" cy="646331"/>
          </a:xfrm>
          <a:prstGeom prst="rect">
            <a:avLst/>
          </a:prstGeom>
          <a:noFill/>
        </p:spPr>
        <p:txBody>
          <a:bodyPr wrap="none" rtlCol="0">
            <a:spAutoFit/>
          </a:bodyPr>
          <a:lstStyle/>
          <a:p>
            <a:r>
              <a:rPr lang="en-US" dirty="0" smtClean="0"/>
              <a:t>usual http response</a:t>
            </a:r>
          </a:p>
          <a:p>
            <a:r>
              <a:rPr lang="en-US" dirty="0" smtClean="0"/>
              <a:t>set cookie: 1672</a:t>
            </a:r>
            <a:endParaRPr lang="en-US" dirty="0"/>
          </a:p>
        </p:txBody>
      </p:sp>
      <p:sp>
        <p:nvSpPr>
          <p:cNvPr id="27" name="TextBox 26"/>
          <p:cNvSpPr txBox="1"/>
          <p:nvPr/>
        </p:nvSpPr>
        <p:spPr>
          <a:xfrm rot="21295334">
            <a:off x="1230083" y="4956309"/>
            <a:ext cx="1927131" cy="369332"/>
          </a:xfrm>
          <a:prstGeom prst="rect">
            <a:avLst/>
          </a:prstGeom>
          <a:noFill/>
        </p:spPr>
        <p:txBody>
          <a:bodyPr wrap="none" rtlCol="0">
            <a:spAutoFit/>
          </a:bodyPr>
          <a:lstStyle/>
          <a:p>
            <a:r>
              <a:rPr lang="en-US" dirty="0" smtClean="0"/>
              <a:t>usual http response</a:t>
            </a:r>
          </a:p>
        </p:txBody>
      </p:sp>
      <p:sp>
        <p:nvSpPr>
          <p:cNvPr id="28" name="TextBox 27"/>
          <p:cNvSpPr txBox="1"/>
          <p:nvPr/>
        </p:nvSpPr>
        <p:spPr>
          <a:xfrm>
            <a:off x="76200" y="3429000"/>
            <a:ext cx="1024639" cy="646331"/>
          </a:xfrm>
          <a:prstGeom prst="rect">
            <a:avLst/>
          </a:prstGeom>
          <a:noFill/>
        </p:spPr>
        <p:txBody>
          <a:bodyPr wrap="none" rtlCol="0">
            <a:spAutoFit/>
          </a:bodyPr>
          <a:lstStyle/>
          <a:p>
            <a:r>
              <a:rPr lang="en-US" dirty="0" err="1" smtClean="0"/>
              <a:t>amazon</a:t>
            </a:r>
            <a:r>
              <a:rPr lang="en-US" dirty="0" smtClean="0"/>
              <a:t>: </a:t>
            </a:r>
          </a:p>
          <a:p>
            <a:r>
              <a:rPr lang="en-US" dirty="0" smtClean="0"/>
              <a:t>1672</a:t>
            </a:r>
            <a:endParaRPr lang="en-US" dirty="0"/>
          </a:p>
        </p:txBody>
      </p:sp>
      <p:sp>
        <p:nvSpPr>
          <p:cNvPr id="29" name="TextBox 28"/>
          <p:cNvSpPr txBox="1"/>
          <p:nvPr/>
        </p:nvSpPr>
        <p:spPr>
          <a:xfrm>
            <a:off x="0" y="4343400"/>
            <a:ext cx="1024639" cy="646331"/>
          </a:xfrm>
          <a:prstGeom prst="rect">
            <a:avLst/>
          </a:prstGeom>
          <a:noFill/>
        </p:spPr>
        <p:txBody>
          <a:bodyPr wrap="none" rtlCol="0">
            <a:spAutoFit/>
          </a:bodyPr>
          <a:lstStyle/>
          <a:p>
            <a:r>
              <a:rPr lang="en-US" dirty="0" err="1" smtClean="0"/>
              <a:t>amazon</a:t>
            </a:r>
            <a:r>
              <a:rPr lang="en-US" dirty="0" smtClean="0"/>
              <a:t>: </a:t>
            </a:r>
          </a:p>
          <a:p>
            <a:r>
              <a:rPr lang="en-US" dirty="0" smtClean="0"/>
              <a:t>1672</a:t>
            </a:r>
            <a:endParaRPr lang="en-US" dirty="0"/>
          </a:p>
        </p:txBody>
      </p:sp>
      <p:sp>
        <p:nvSpPr>
          <p:cNvPr id="30" name="TextBox 29"/>
          <p:cNvSpPr txBox="1"/>
          <p:nvPr/>
        </p:nvSpPr>
        <p:spPr>
          <a:xfrm>
            <a:off x="7086600" y="4648200"/>
            <a:ext cx="898003" cy="923330"/>
          </a:xfrm>
          <a:prstGeom prst="rect">
            <a:avLst/>
          </a:prstGeom>
          <a:noFill/>
        </p:spPr>
        <p:txBody>
          <a:bodyPr wrap="none" rtlCol="0">
            <a:spAutoFit/>
          </a:bodyPr>
          <a:lstStyle/>
          <a:p>
            <a:r>
              <a:rPr lang="en-US" dirty="0" smtClean="0"/>
              <a:t>Cookie </a:t>
            </a:r>
          </a:p>
          <a:p>
            <a:r>
              <a:rPr lang="en-US" dirty="0" smtClean="0"/>
              <a:t>Specific</a:t>
            </a:r>
          </a:p>
          <a:p>
            <a:r>
              <a:rPr lang="en-US" dirty="0" smtClean="0"/>
              <a:t>Action</a:t>
            </a:r>
            <a:endParaRPr lang="en-US" dirty="0"/>
          </a:p>
        </p:txBody>
      </p:sp>
      <p:sp>
        <p:nvSpPr>
          <p:cNvPr id="31" name="TextBox 30"/>
          <p:cNvSpPr txBox="1"/>
          <p:nvPr/>
        </p:nvSpPr>
        <p:spPr>
          <a:xfrm>
            <a:off x="7162800" y="2743200"/>
            <a:ext cx="933269" cy="1200329"/>
          </a:xfrm>
          <a:prstGeom prst="rect">
            <a:avLst/>
          </a:prstGeom>
          <a:noFill/>
        </p:spPr>
        <p:txBody>
          <a:bodyPr wrap="none" rtlCol="0">
            <a:spAutoFit/>
          </a:bodyPr>
          <a:lstStyle/>
          <a:p>
            <a:r>
              <a:rPr lang="en-US" dirty="0" smtClean="0"/>
              <a:t>Server</a:t>
            </a:r>
          </a:p>
          <a:p>
            <a:r>
              <a:rPr lang="en-US" dirty="0" smtClean="0"/>
              <a:t>Creates</a:t>
            </a:r>
          </a:p>
          <a:p>
            <a:r>
              <a:rPr lang="en-US" dirty="0" smtClean="0"/>
              <a:t>id 1672</a:t>
            </a:r>
          </a:p>
          <a:p>
            <a:r>
              <a:rPr lang="en-US" dirty="0" smtClean="0"/>
              <a:t>for user</a:t>
            </a:r>
            <a:endParaRPr lang="en-US" dirty="0"/>
          </a:p>
        </p:txBody>
      </p:sp>
      <p:sp>
        <p:nvSpPr>
          <p:cNvPr id="32" name="Rectangle 31"/>
          <p:cNvSpPr/>
          <p:nvPr/>
        </p:nvSpPr>
        <p:spPr>
          <a:xfrm>
            <a:off x="8382000" y="4038600"/>
            <a:ext cx="533400" cy="4572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DB</a:t>
            </a:r>
            <a:endParaRPr lang="en-US" dirty="0"/>
          </a:p>
        </p:txBody>
      </p:sp>
      <p:cxnSp>
        <p:nvCxnSpPr>
          <p:cNvPr id="34" name="Straight Arrow Connector 33"/>
          <p:cNvCxnSpPr>
            <a:stCxn id="31" idx="3"/>
            <a:endCxn id="32" idx="0"/>
          </p:cNvCxnSpPr>
          <p:nvPr/>
        </p:nvCxnSpPr>
        <p:spPr>
          <a:xfrm>
            <a:off x="8096069" y="3343365"/>
            <a:ext cx="552631" cy="69523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32" idx="2"/>
            <a:endCxn id="30" idx="3"/>
          </p:cNvCxnSpPr>
          <p:nvPr/>
        </p:nvCxnSpPr>
        <p:spPr>
          <a:xfrm rot="5400000">
            <a:off x="8009620" y="4470784"/>
            <a:ext cx="614065" cy="664097"/>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&amp; Disadvantages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66</a:t>
            </a:fld>
            <a:endParaRPr lang="en-US"/>
          </a:p>
        </p:txBody>
      </p:sp>
      <p:sp>
        <p:nvSpPr>
          <p:cNvPr id="5" name="Content Placeholder 4"/>
          <p:cNvSpPr>
            <a:spLocks noGrp="1"/>
          </p:cNvSpPr>
          <p:nvPr>
            <p:ph sz="quarter" idx="1"/>
          </p:nvPr>
        </p:nvSpPr>
        <p:spPr/>
        <p:txBody>
          <a:bodyPr>
            <a:normAutofit/>
          </a:bodyPr>
          <a:lstStyle/>
          <a:p>
            <a:r>
              <a:rPr lang="en-US" dirty="0" smtClean="0"/>
              <a:t>Advantages</a:t>
            </a:r>
          </a:p>
          <a:p>
            <a:pPr lvl="1"/>
            <a:r>
              <a:rPr lang="en-US" dirty="0" smtClean="0"/>
              <a:t>Authorization, shopping carts recommendation, user session state</a:t>
            </a:r>
          </a:p>
          <a:p>
            <a:r>
              <a:rPr lang="en-US" dirty="0" smtClean="0"/>
              <a:t>Disadvantages</a:t>
            </a:r>
          </a:p>
          <a:p>
            <a:pPr lvl="1"/>
            <a:r>
              <a:rPr lang="en-US" dirty="0" smtClean="0"/>
              <a:t>Websites learns a lot about user</a:t>
            </a:r>
          </a:p>
          <a:p>
            <a:pPr>
              <a:buNone/>
            </a:pP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67</a:t>
            </a:fld>
            <a:endParaRPr lang="en-US"/>
          </a:p>
        </p:txBody>
      </p:sp>
      <p:sp>
        <p:nvSpPr>
          <p:cNvPr id="5" name="Content Placeholder 4"/>
          <p:cNvSpPr>
            <a:spLocks noGrp="1"/>
          </p:cNvSpPr>
          <p:nvPr>
            <p:ph sz="quarter" idx="1"/>
          </p:nvPr>
        </p:nvSpPr>
        <p:spPr/>
        <p:txBody>
          <a:bodyPr>
            <a:normAutofit/>
          </a:bodyPr>
          <a:lstStyle/>
          <a:p>
            <a:r>
              <a:rPr lang="en-US" dirty="0" smtClean="0"/>
              <a:t>User sets browser: all Web accesses via proxy </a:t>
            </a:r>
          </a:p>
          <a:p>
            <a:r>
              <a:rPr lang="en-US" dirty="0" smtClean="0"/>
              <a:t>Browser sends all HTTP requests to proxy</a:t>
            </a:r>
          </a:p>
          <a:p>
            <a:r>
              <a:rPr lang="en-US" dirty="0" smtClean="0"/>
              <a:t>If object in proxy, proxy returns the object</a:t>
            </a:r>
          </a:p>
          <a:p>
            <a:r>
              <a:rPr lang="en-US" dirty="0" smtClean="0"/>
              <a:t>If the object is not there, proxy requests object from origin server, returns object to client, stores</a:t>
            </a:r>
          </a:p>
          <a:p>
            <a:r>
              <a:rPr lang="en-US" dirty="0" smtClean="0"/>
              <a:t>Reduces </a:t>
            </a:r>
          </a:p>
          <a:p>
            <a:pPr lvl="1"/>
            <a:r>
              <a:rPr lang="en-US" dirty="0" smtClean="0"/>
              <a:t>Delay</a:t>
            </a:r>
          </a:p>
          <a:p>
            <a:pPr lvl="1"/>
            <a:r>
              <a:rPr lang="en-US" dirty="0" smtClean="0"/>
              <a:t>Network Traffic</a:t>
            </a: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 Explained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68</a:t>
            </a:fld>
            <a:endParaRPr lang="en-US"/>
          </a:p>
        </p:txBody>
      </p:sp>
      <p:pic>
        <p:nvPicPr>
          <p:cNvPr id="1028" name="Picture 4" descr="C:\Program Files\Microsoft Office\MEDIA\CAGCAT10\j0205582.wmf"/>
          <p:cNvPicPr>
            <a:picLocks noChangeAspect="1" noChangeArrowheads="1"/>
          </p:cNvPicPr>
          <p:nvPr/>
        </p:nvPicPr>
        <p:blipFill>
          <a:blip r:embed="rId2"/>
          <a:srcRect/>
          <a:stretch>
            <a:fillRect/>
          </a:stretch>
        </p:blipFill>
        <p:spPr bwMode="auto">
          <a:xfrm>
            <a:off x="609600" y="1600200"/>
            <a:ext cx="1776679" cy="1630375"/>
          </a:xfrm>
          <a:prstGeom prst="rect">
            <a:avLst/>
          </a:prstGeom>
          <a:noFill/>
        </p:spPr>
      </p:pic>
      <p:pic>
        <p:nvPicPr>
          <p:cNvPr id="9" name="Picture 4" descr="C:\Program Files\Microsoft Office\MEDIA\CAGCAT10\j0205582.wmf"/>
          <p:cNvPicPr>
            <a:picLocks noChangeAspect="1" noChangeArrowheads="1"/>
          </p:cNvPicPr>
          <p:nvPr/>
        </p:nvPicPr>
        <p:blipFill>
          <a:blip r:embed="rId2"/>
          <a:srcRect/>
          <a:stretch>
            <a:fillRect/>
          </a:stretch>
        </p:blipFill>
        <p:spPr bwMode="auto">
          <a:xfrm>
            <a:off x="533400" y="4038600"/>
            <a:ext cx="1776679" cy="1630375"/>
          </a:xfrm>
          <a:prstGeom prst="rect">
            <a:avLst/>
          </a:prstGeom>
          <a:noFill/>
        </p:spPr>
      </p:pic>
      <p:pic>
        <p:nvPicPr>
          <p:cNvPr id="10" name="Picture 2" descr="C:\Program Files\Microsoft Office\MEDIA\CAGCAT10\j0292982.wmf"/>
          <p:cNvPicPr>
            <a:picLocks noChangeAspect="1" noChangeArrowheads="1"/>
          </p:cNvPicPr>
          <p:nvPr/>
        </p:nvPicPr>
        <p:blipFill>
          <a:blip r:embed="rId3"/>
          <a:srcRect/>
          <a:stretch>
            <a:fillRect/>
          </a:stretch>
        </p:blipFill>
        <p:spPr bwMode="auto">
          <a:xfrm>
            <a:off x="6705600" y="2747430"/>
            <a:ext cx="1462430" cy="1443570"/>
          </a:xfrm>
          <a:prstGeom prst="rect">
            <a:avLst/>
          </a:prstGeom>
          <a:noFill/>
        </p:spPr>
      </p:pic>
      <p:pic>
        <p:nvPicPr>
          <p:cNvPr id="11" name="Picture 2" descr="C:\Program Files\Microsoft Office\MEDIA\CAGCAT10\j0292982.wmf"/>
          <p:cNvPicPr>
            <a:picLocks noChangeAspect="1" noChangeArrowheads="1"/>
          </p:cNvPicPr>
          <p:nvPr/>
        </p:nvPicPr>
        <p:blipFill>
          <a:blip r:embed="rId3"/>
          <a:srcRect/>
          <a:stretch>
            <a:fillRect/>
          </a:stretch>
        </p:blipFill>
        <p:spPr bwMode="auto">
          <a:xfrm>
            <a:off x="3886200" y="2819400"/>
            <a:ext cx="1462430" cy="1443570"/>
          </a:xfrm>
          <a:prstGeom prst="rect">
            <a:avLst/>
          </a:prstGeom>
          <a:noFill/>
        </p:spPr>
      </p:pic>
      <p:sp>
        <p:nvSpPr>
          <p:cNvPr id="12" name="TextBox 11"/>
          <p:cNvSpPr txBox="1"/>
          <p:nvPr/>
        </p:nvSpPr>
        <p:spPr>
          <a:xfrm>
            <a:off x="4391191" y="4343400"/>
            <a:ext cx="790409" cy="646331"/>
          </a:xfrm>
          <a:prstGeom prst="rect">
            <a:avLst/>
          </a:prstGeom>
          <a:noFill/>
        </p:spPr>
        <p:txBody>
          <a:bodyPr wrap="none" rtlCol="0">
            <a:spAutoFit/>
          </a:bodyPr>
          <a:lstStyle/>
          <a:p>
            <a:r>
              <a:rPr lang="en-US" dirty="0" smtClean="0"/>
              <a:t>Proxy</a:t>
            </a:r>
          </a:p>
          <a:p>
            <a:r>
              <a:rPr lang="en-US" dirty="0" smtClean="0"/>
              <a:t>Server</a:t>
            </a:r>
            <a:endParaRPr lang="en-US" dirty="0"/>
          </a:p>
        </p:txBody>
      </p:sp>
      <p:sp>
        <p:nvSpPr>
          <p:cNvPr id="14" name="TextBox 13"/>
          <p:cNvSpPr txBox="1"/>
          <p:nvPr/>
        </p:nvSpPr>
        <p:spPr>
          <a:xfrm>
            <a:off x="7162800" y="4419600"/>
            <a:ext cx="790409" cy="646331"/>
          </a:xfrm>
          <a:prstGeom prst="rect">
            <a:avLst/>
          </a:prstGeom>
          <a:noFill/>
        </p:spPr>
        <p:txBody>
          <a:bodyPr wrap="none" rtlCol="0">
            <a:spAutoFit/>
          </a:bodyPr>
          <a:lstStyle/>
          <a:p>
            <a:r>
              <a:rPr lang="en-US" dirty="0" smtClean="0"/>
              <a:t>Origin</a:t>
            </a:r>
          </a:p>
          <a:p>
            <a:r>
              <a:rPr lang="en-US" dirty="0" smtClean="0"/>
              <a:t>Server</a:t>
            </a:r>
            <a:endParaRPr lang="en-US" dirty="0"/>
          </a:p>
        </p:txBody>
      </p:sp>
      <p:sp>
        <p:nvSpPr>
          <p:cNvPr id="15" name="TextBox 14"/>
          <p:cNvSpPr txBox="1"/>
          <p:nvPr/>
        </p:nvSpPr>
        <p:spPr>
          <a:xfrm>
            <a:off x="1295400" y="3276600"/>
            <a:ext cx="705642" cy="369332"/>
          </a:xfrm>
          <a:prstGeom prst="rect">
            <a:avLst/>
          </a:prstGeom>
          <a:noFill/>
        </p:spPr>
        <p:txBody>
          <a:bodyPr wrap="none" rtlCol="0">
            <a:spAutoFit/>
          </a:bodyPr>
          <a:lstStyle/>
          <a:p>
            <a:r>
              <a:rPr lang="en-US" dirty="0" smtClean="0"/>
              <a:t>Client</a:t>
            </a:r>
            <a:endParaRPr lang="en-US" dirty="0"/>
          </a:p>
        </p:txBody>
      </p:sp>
      <p:sp>
        <p:nvSpPr>
          <p:cNvPr id="16" name="TextBox 15"/>
          <p:cNvSpPr txBox="1"/>
          <p:nvPr/>
        </p:nvSpPr>
        <p:spPr>
          <a:xfrm>
            <a:off x="1295400" y="5715000"/>
            <a:ext cx="705642" cy="369332"/>
          </a:xfrm>
          <a:prstGeom prst="rect">
            <a:avLst/>
          </a:prstGeom>
          <a:noFill/>
        </p:spPr>
        <p:txBody>
          <a:bodyPr wrap="none" rtlCol="0">
            <a:spAutoFit/>
          </a:bodyPr>
          <a:lstStyle/>
          <a:p>
            <a:r>
              <a:rPr lang="en-US" dirty="0" smtClean="0"/>
              <a:t>Client</a:t>
            </a:r>
            <a:endParaRPr lang="en-US" dirty="0"/>
          </a:p>
        </p:txBody>
      </p:sp>
      <p:cxnSp>
        <p:nvCxnSpPr>
          <p:cNvPr id="18" name="Straight Arrow Connector 17"/>
          <p:cNvCxnSpPr/>
          <p:nvPr/>
        </p:nvCxnSpPr>
        <p:spPr>
          <a:xfrm>
            <a:off x="2438400" y="2362200"/>
            <a:ext cx="144780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a:off x="5334000" y="3200400"/>
            <a:ext cx="1295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rot="10800000">
            <a:off x="5410200" y="3657600"/>
            <a:ext cx="1143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flipV="1">
            <a:off x="2362200" y="3810000"/>
            <a:ext cx="144780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rot="10800000">
            <a:off x="2209800" y="2743200"/>
            <a:ext cx="137160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rot="10800000" flipV="1">
            <a:off x="2514600" y="4191000"/>
            <a:ext cx="1371600" cy="609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3048000" y="2362200"/>
            <a:ext cx="891141" cy="369332"/>
          </a:xfrm>
          <a:prstGeom prst="rect">
            <a:avLst/>
          </a:prstGeom>
          <a:noFill/>
        </p:spPr>
        <p:txBody>
          <a:bodyPr wrap="none" rtlCol="0">
            <a:spAutoFit/>
          </a:bodyPr>
          <a:lstStyle/>
          <a:p>
            <a:r>
              <a:rPr lang="en-US" dirty="0" smtClean="0"/>
              <a:t>Request</a:t>
            </a:r>
            <a:endParaRPr lang="en-US" dirty="0"/>
          </a:p>
        </p:txBody>
      </p:sp>
      <p:sp>
        <p:nvSpPr>
          <p:cNvPr id="31" name="TextBox 30"/>
          <p:cNvSpPr txBox="1"/>
          <p:nvPr/>
        </p:nvSpPr>
        <p:spPr>
          <a:xfrm>
            <a:off x="2438400" y="3276600"/>
            <a:ext cx="1020985" cy="369332"/>
          </a:xfrm>
          <a:prstGeom prst="rect">
            <a:avLst/>
          </a:prstGeom>
          <a:noFill/>
        </p:spPr>
        <p:txBody>
          <a:bodyPr wrap="none" rtlCol="0">
            <a:spAutoFit/>
          </a:bodyPr>
          <a:lstStyle/>
          <a:p>
            <a:r>
              <a:rPr lang="en-US" dirty="0" smtClean="0"/>
              <a:t>Response</a:t>
            </a:r>
            <a:endParaRPr lang="en-US" dirty="0"/>
          </a:p>
        </p:txBody>
      </p:sp>
      <p:sp>
        <p:nvSpPr>
          <p:cNvPr id="32" name="TextBox 31"/>
          <p:cNvSpPr txBox="1"/>
          <p:nvPr/>
        </p:nvSpPr>
        <p:spPr>
          <a:xfrm>
            <a:off x="5181600" y="2819400"/>
            <a:ext cx="891141" cy="369332"/>
          </a:xfrm>
          <a:prstGeom prst="rect">
            <a:avLst/>
          </a:prstGeom>
          <a:noFill/>
        </p:spPr>
        <p:txBody>
          <a:bodyPr wrap="none" rtlCol="0">
            <a:spAutoFit/>
          </a:bodyPr>
          <a:lstStyle/>
          <a:p>
            <a:r>
              <a:rPr lang="en-US" dirty="0" smtClean="0"/>
              <a:t>Request</a:t>
            </a:r>
            <a:endParaRPr lang="en-US" dirty="0"/>
          </a:p>
        </p:txBody>
      </p:sp>
      <p:sp>
        <p:nvSpPr>
          <p:cNvPr id="33" name="TextBox 32"/>
          <p:cNvSpPr txBox="1"/>
          <p:nvPr/>
        </p:nvSpPr>
        <p:spPr>
          <a:xfrm>
            <a:off x="5791200" y="3733800"/>
            <a:ext cx="1020985" cy="369332"/>
          </a:xfrm>
          <a:prstGeom prst="rect">
            <a:avLst/>
          </a:prstGeom>
          <a:noFill/>
        </p:spPr>
        <p:txBody>
          <a:bodyPr wrap="none" rtlCol="0">
            <a:spAutoFit/>
          </a:bodyPr>
          <a:lstStyle/>
          <a:p>
            <a:r>
              <a:rPr lang="en-US" dirty="0" smtClean="0"/>
              <a:t>Response</a:t>
            </a:r>
            <a:endParaRPr lang="en-US" dirty="0"/>
          </a:p>
        </p:txBody>
      </p:sp>
      <p:sp>
        <p:nvSpPr>
          <p:cNvPr id="34" name="TextBox 33"/>
          <p:cNvSpPr txBox="1"/>
          <p:nvPr/>
        </p:nvSpPr>
        <p:spPr>
          <a:xfrm>
            <a:off x="3276600" y="4572000"/>
            <a:ext cx="1020985" cy="369332"/>
          </a:xfrm>
          <a:prstGeom prst="rect">
            <a:avLst/>
          </a:prstGeom>
          <a:noFill/>
        </p:spPr>
        <p:txBody>
          <a:bodyPr wrap="none" rtlCol="0">
            <a:spAutoFit/>
          </a:bodyPr>
          <a:lstStyle/>
          <a:p>
            <a:r>
              <a:rPr lang="en-US" dirty="0" smtClean="0"/>
              <a:t>Response</a:t>
            </a:r>
            <a:endParaRPr lang="en-US" dirty="0"/>
          </a:p>
        </p:txBody>
      </p:sp>
      <p:sp>
        <p:nvSpPr>
          <p:cNvPr id="35" name="TextBox 34"/>
          <p:cNvSpPr txBox="1"/>
          <p:nvPr/>
        </p:nvSpPr>
        <p:spPr>
          <a:xfrm>
            <a:off x="1752600" y="3962400"/>
            <a:ext cx="891141" cy="369332"/>
          </a:xfrm>
          <a:prstGeom prst="rect">
            <a:avLst/>
          </a:prstGeom>
          <a:noFill/>
        </p:spPr>
        <p:txBody>
          <a:bodyPr wrap="none" rtlCol="0">
            <a:spAutoFit/>
          </a:bodyPr>
          <a:lstStyle/>
          <a:p>
            <a:r>
              <a:rPr lang="en-US" dirty="0" smtClean="0"/>
              <a:t>Request</a:t>
            </a:r>
            <a:endParaRPr lang="en-US" dirty="0"/>
          </a:p>
        </p:txBody>
      </p:sp>
      <p:sp>
        <p:nvSpPr>
          <p:cNvPr id="36" name="TextBox 35"/>
          <p:cNvSpPr txBox="1"/>
          <p:nvPr/>
        </p:nvSpPr>
        <p:spPr>
          <a:xfrm>
            <a:off x="2819400" y="2667000"/>
            <a:ext cx="311304" cy="369332"/>
          </a:xfrm>
          <a:prstGeom prst="rect">
            <a:avLst/>
          </a:prstGeom>
          <a:noFill/>
        </p:spPr>
        <p:txBody>
          <a:bodyPr wrap="none" rtlCol="0">
            <a:spAutoFit/>
          </a:bodyPr>
          <a:lstStyle/>
          <a:p>
            <a:r>
              <a:rPr lang="en-US" dirty="0" smtClean="0"/>
              <a:t>1</a:t>
            </a:r>
            <a:endParaRPr lang="en-US" dirty="0"/>
          </a:p>
        </p:txBody>
      </p:sp>
      <p:sp>
        <p:nvSpPr>
          <p:cNvPr id="37" name="TextBox 36"/>
          <p:cNvSpPr txBox="1"/>
          <p:nvPr/>
        </p:nvSpPr>
        <p:spPr>
          <a:xfrm>
            <a:off x="6318096" y="2819400"/>
            <a:ext cx="311304" cy="369332"/>
          </a:xfrm>
          <a:prstGeom prst="rect">
            <a:avLst/>
          </a:prstGeom>
          <a:noFill/>
        </p:spPr>
        <p:txBody>
          <a:bodyPr wrap="none" rtlCol="0">
            <a:spAutoFit/>
          </a:bodyPr>
          <a:lstStyle/>
          <a:p>
            <a:r>
              <a:rPr lang="en-US" dirty="0" smtClean="0"/>
              <a:t>2</a:t>
            </a:r>
            <a:endParaRPr lang="en-US" dirty="0"/>
          </a:p>
        </p:txBody>
      </p:sp>
      <p:sp>
        <p:nvSpPr>
          <p:cNvPr id="38" name="TextBox 37"/>
          <p:cNvSpPr txBox="1"/>
          <p:nvPr/>
        </p:nvSpPr>
        <p:spPr>
          <a:xfrm>
            <a:off x="5410200" y="3733800"/>
            <a:ext cx="311304" cy="369332"/>
          </a:xfrm>
          <a:prstGeom prst="rect">
            <a:avLst/>
          </a:prstGeom>
          <a:noFill/>
        </p:spPr>
        <p:txBody>
          <a:bodyPr wrap="none" rtlCol="0">
            <a:spAutoFit/>
          </a:bodyPr>
          <a:lstStyle/>
          <a:p>
            <a:r>
              <a:rPr lang="en-US" dirty="0" smtClean="0"/>
              <a:t>3</a:t>
            </a:r>
            <a:endParaRPr lang="en-US" dirty="0"/>
          </a:p>
        </p:txBody>
      </p:sp>
      <p:sp>
        <p:nvSpPr>
          <p:cNvPr id="39" name="TextBox 38"/>
          <p:cNvSpPr txBox="1"/>
          <p:nvPr/>
        </p:nvSpPr>
        <p:spPr>
          <a:xfrm>
            <a:off x="2209800" y="2895600"/>
            <a:ext cx="311304" cy="369332"/>
          </a:xfrm>
          <a:prstGeom prst="rect">
            <a:avLst/>
          </a:prstGeom>
          <a:noFill/>
        </p:spPr>
        <p:txBody>
          <a:bodyPr wrap="none" rtlCol="0">
            <a:spAutoFit/>
          </a:bodyPr>
          <a:lstStyle/>
          <a:p>
            <a:r>
              <a:rPr lang="en-US" dirty="0" smtClean="0"/>
              <a:t>4</a:t>
            </a:r>
            <a:endParaRPr lang="en-US" dirty="0"/>
          </a:p>
        </p:txBody>
      </p:sp>
      <p:sp>
        <p:nvSpPr>
          <p:cNvPr id="40" name="TextBox 39"/>
          <p:cNvSpPr txBox="1"/>
          <p:nvPr/>
        </p:nvSpPr>
        <p:spPr>
          <a:xfrm>
            <a:off x="3429000" y="3581400"/>
            <a:ext cx="311304" cy="369332"/>
          </a:xfrm>
          <a:prstGeom prst="rect">
            <a:avLst/>
          </a:prstGeom>
          <a:noFill/>
        </p:spPr>
        <p:txBody>
          <a:bodyPr wrap="none" rtlCol="0">
            <a:spAutoFit/>
          </a:bodyPr>
          <a:lstStyle/>
          <a:p>
            <a:r>
              <a:rPr lang="en-US" dirty="0" smtClean="0"/>
              <a:t>5</a:t>
            </a:r>
            <a:endParaRPr lang="en-US" dirty="0"/>
          </a:p>
        </p:txBody>
      </p:sp>
      <p:sp>
        <p:nvSpPr>
          <p:cNvPr id="41" name="TextBox 40"/>
          <p:cNvSpPr txBox="1"/>
          <p:nvPr/>
        </p:nvSpPr>
        <p:spPr>
          <a:xfrm>
            <a:off x="2667000" y="4800600"/>
            <a:ext cx="311304" cy="369332"/>
          </a:xfrm>
          <a:prstGeom prst="rect">
            <a:avLst/>
          </a:prstGeom>
          <a:noFill/>
        </p:spPr>
        <p:txBody>
          <a:bodyPr wrap="none" rtlCol="0">
            <a:spAutoFit/>
          </a:bodyPr>
          <a:lstStyle/>
          <a:p>
            <a:r>
              <a:rPr lang="en-US" dirty="0" smtClean="0"/>
              <a:t>6</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a:p>
        </p:txBody>
      </p:sp>
      <p:sp>
        <p:nvSpPr>
          <p:cNvPr id="6" name="Title 5"/>
          <p:cNvSpPr>
            <a:spLocks noGrp="1"/>
          </p:cNvSpPr>
          <p:nvPr>
            <p:ph type="title"/>
          </p:nvPr>
        </p:nvSpPr>
        <p:spPr/>
        <p:txBody>
          <a:bodyPr/>
          <a:lstStyle/>
          <a:p>
            <a:r>
              <a:rPr lang="en-US" dirty="0" smtClean="0"/>
              <a:t>Electronic Mail</a:t>
            </a:r>
            <a:endParaRPr lang="en-US" dirty="0"/>
          </a:p>
        </p:txBody>
      </p:sp>
      <p:sp>
        <p:nvSpPr>
          <p:cNvPr id="4" name="Slide Number Placeholder 3"/>
          <p:cNvSpPr>
            <a:spLocks noGrp="1"/>
          </p:cNvSpPr>
          <p:nvPr>
            <p:ph type="sldNum" sz="quarter" idx="11"/>
          </p:nvPr>
        </p:nvSpPr>
        <p:spPr/>
        <p:txBody>
          <a:bodyPr>
            <a:normAutofit/>
          </a:bodyPr>
          <a:lstStyle/>
          <a:p>
            <a:fld id="{0820103F-9868-4266-A661-928D99A18F90}"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Space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7</a:t>
            </a:fld>
            <a:endParaRPr lang="en-US"/>
          </a:p>
        </p:txBody>
      </p:sp>
      <p:sp>
        <p:nvSpPr>
          <p:cNvPr id="5" name="Content Placeholder 4"/>
          <p:cNvSpPr>
            <a:spLocks noGrp="1"/>
          </p:cNvSpPr>
          <p:nvPr>
            <p:ph sz="quarter" idx="1"/>
          </p:nvPr>
        </p:nvSpPr>
        <p:spPr/>
        <p:txBody>
          <a:bodyPr/>
          <a:lstStyle/>
          <a:p>
            <a:r>
              <a:rPr lang="en-US" dirty="0" smtClean="0"/>
              <a:t>Maps each address to a unique name</a:t>
            </a:r>
          </a:p>
          <a:p>
            <a:r>
              <a:rPr lang="en-US" dirty="0" smtClean="0"/>
              <a:t>Organized in two ways</a:t>
            </a:r>
          </a:p>
          <a:p>
            <a:pPr lvl="1"/>
            <a:r>
              <a:rPr lang="en-US" dirty="0" smtClean="0"/>
              <a:t>Flat Name Space</a:t>
            </a:r>
          </a:p>
          <a:p>
            <a:pPr lvl="1"/>
            <a:r>
              <a:rPr lang="en-US" dirty="0" smtClean="0"/>
              <a:t>Hierarchical Name Space</a:t>
            </a:r>
          </a:p>
          <a:p>
            <a:pPr lvl="1"/>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70</a:t>
            </a:fld>
            <a:endParaRPr lang="en-US"/>
          </a:p>
        </p:txBody>
      </p:sp>
      <p:sp>
        <p:nvSpPr>
          <p:cNvPr id="5" name="Content Placeholder 4"/>
          <p:cNvSpPr>
            <a:spLocks noGrp="1"/>
          </p:cNvSpPr>
          <p:nvPr>
            <p:ph sz="quarter" idx="1"/>
          </p:nvPr>
        </p:nvSpPr>
        <p:spPr>
          <a:xfrm>
            <a:off x="612648" y="1600200"/>
            <a:ext cx="8153400" cy="1447800"/>
          </a:xfrm>
        </p:spPr>
        <p:txBody>
          <a:bodyPr>
            <a:normAutofit lnSpcReduction="10000"/>
          </a:bodyPr>
          <a:lstStyle/>
          <a:p>
            <a:r>
              <a:rPr lang="en-US" dirty="0" smtClean="0"/>
              <a:t>System comprises of</a:t>
            </a:r>
          </a:p>
          <a:p>
            <a:pPr lvl="1"/>
            <a:r>
              <a:rPr lang="en-US" dirty="0" smtClean="0"/>
              <a:t>User Agents</a:t>
            </a:r>
          </a:p>
          <a:p>
            <a:pPr lvl="1"/>
            <a:r>
              <a:rPr lang="en-US" dirty="0" smtClean="0"/>
              <a:t>Mail Servers</a:t>
            </a:r>
          </a:p>
        </p:txBody>
      </p:sp>
      <p:pic>
        <p:nvPicPr>
          <p:cNvPr id="6" name="Picture 4" descr="C:\Program Files\Microsoft Office\MEDIA\CAGCAT10\j0205582.wmf"/>
          <p:cNvPicPr>
            <a:picLocks noChangeAspect="1" noChangeArrowheads="1"/>
          </p:cNvPicPr>
          <p:nvPr/>
        </p:nvPicPr>
        <p:blipFill>
          <a:blip r:embed="rId2"/>
          <a:srcRect/>
          <a:stretch>
            <a:fillRect/>
          </a:stretch>
        </p:blipFill>
        <p:spPr bwMode="auto">
          <a:xfrm>
            <a:off x="1371600" y="5029200"/>
            <a:ext cx="887033" cy="813989"/>
          </a:xfrm>
          <a:prstGeom prst="rect">
            <a:avLst/>
          </a:prstGeom>
          <a:noFill/>
        </p:spPr>
      </p:pic>
      <p:pic>
        <p:nvPicPr>
          <p:cNvPr id="7" name="Picture 2" descr="C:\Program Files\Microsoft Office\MEDIA\CAGCAT10\j0292982.wmf"/>
          <p:cNvPicPr>
            <a:picLocks noChangeAspect="1" noChangeArrowheads="1"/>
          </p:cNvPicPr>
          <p:nvPr/>
        </p:nvPicPr>
        <p:blipFill>
          <a:blip r:embed="rId3"/>
          <a:srcRect/>
          <a:stretch>
            <a:fillRect/>
          </a:stretch>
        </p:blipFill>
        <p:spPr bwMode="auto">
          <a:xfrm>
            <a:off x="2514600" y="4191000"/>
            <a:ext cx="730140" cy="720724"/>
          </a:xfrm>
          <a:prstGeom prst="rect">
            <a:avLst/>
          </a:prstGeom>
          <a:noFill/>
        </p:spPr>
      </p:pic>
      <p:pic>
        <p:nvPicPr>
          <p:cNvPr id="8" name="Picture 4" descr="C:\Program Files\Microsoft Office\MEDIA\CAGCAT10\j0205582.wmf"/>
          <p:cNvPicPr>
            <a:picLocks noChangeAspect="1" noChangeArrowheads="1"/>
          </p:cNvPicPr>
          <p:nvPr/>
        </p:nvPicPr>
        <p:blipFill>
          <a:blip r:embed="rId2"/>
          <a:srcRect/>
          <a:stretch>
            <a:fillRect/>
          </a:stretch>
        </p:blipFill>
        <p:spPr bwMode="auto">
          <a:xfrm>
            <a:off x="1295400" y="3429000"/>
            <a:ext cx="887033" cy="813989"/>
          </a:xfrm>
          <a:prstGeom prst="rect">
            <a:avLst/>
          </a:prstGeom>
          <a:noFill/>
        </p:spPr>
      </p:pic>
      <p:pic>
        <p:nvPicPr>
          <p:cNvPr id="9" name="Picture 2" descr="C:\Program Files\Microsoft Office\MEDIA\CAGCAT10\j0292982.wmf"/>
          <p:cNvPicPr>
            <a:picLocks noChangeAspect="1" noChangeArrowheads="1"/>
          </p:cNvPicPr>
          <p:nvPr/>
        </p:nvPicPr>
        <p:blipFill>
          <a:blip r:embed="rId3"/>
          <a:srcRect/>
          <a:stretch>
            <a:fillRect/>
          </a:stretch>
        </p:blipFill>
        <p:spPr bwMode="auto">
          <a:xfrm>
            <a:off x="6172200" y="4191000"/>
            <a:ext cx="730140" cy="720724"/>
          </a:xfrm>
          <a:prstGeom prst="rect">
            <a:avLst/>
          </a:prstGeom>
          <a:noFill/>
        </p:spPr>
      </p:pic>
      <p:pic>
        <p:nvPicPr>
          <p:cNvPr id="10" name="Picture 4" descr="C:\Program Files\Microsoft Office\MEDIA\CAGCAT10\j0205582.wmf"/>
          <p:cNvPicPr>
            <a:picLocks noChangeAspect="1" noChangeArrowheads="1"/>
          </p:cNvPicPr>
          <p:nvPr/>
        </p:nvPicPr>
        <p:blipFill>
          <a:blip r:embed="rId2"/>
          <a:srcRect/>
          <a:stretch>
            <a:fillRect/>
          </a:stretch>
        </p:blipFill>
        <p:spPr bwMode="auto">
          <a:xfrm>
            <a:off x="7315200" y="3352800"/>
            <a:ext cx="887033" cy="813989"/>
          </a:xfrm>
          <a:prstGeom prst="rect">
            <a:avLst/>
          </a:prstGeom>
          <a:noFill/>
        </p:spPr>
      </p:pic>
      <p:pic>
        <p:nvPicPr>
          <p:cNvPr id="11" name="Picture 4" descr="C:\Program Files\Microsoft Office\MEDIA\CAGCAT10\j0205582.wmf"/>
          <p:cNvPicPr>
            <a:picLocks noChangeAspect="1" noChangeArrowheads="1"/>
          </p:cNvPicPr>
          <p:nvPr/>
        </p:nvPicPr>
        <p:blipFill>
          <a:blip r:embed="rId2"/>
          <a:srcRect/>
          <a:stretch>
            <a:fillRect/>
          </a:stretch>
        </p:blipFill>
        <p:spPr bwMode="auto">
          <a:xfrm>
            <a:off x="7315200" y="4876800"/>
            <a:ext cx="887033" cy="813989"/>
          </a:xfrm>
          <a:prstGeom prst="rect">
            <a:avLst/>
          </a:prstGeom>
          <a:noFill/>
        </p:spPr>
      </p:pic>
      <p:sp>
        <p:nvSpPr>
          <p:cNvPr id="12" name="TextBox 11"/>
          <p:cNvSpPr txBox="1"/>
          <p:nvPr/>
        </p:nvSpPr>
        <p:spPr>
          <a:xfrm>
            <a:off x="6096000" y="5029200"/>
            <a:ext cx="790409" cy="646331"/>
          </a:xfrm>
          <a:prstGeom prst="rect">
            <a:avLst/>
          </a:prstGeom>
          <a:noFill/>
        </p:spPr>
        <p:txBody>
          <a:bodyPr wrap="none" rtlCol="0">
            <a:spAutoFit/>
          </a:bodyPr>
          <a:lstStyle/>
          <a:p>
            <a:r>
              <a:rPr lang="en-US" dirty="0" smtClean="0"/>
              <a:t>Mail </a:t>
            </a:r>
          </a:p>
          <a:p>
            <a:r>
              <a:rPr lang="en-US" dirty="0" smtClean="0"/>
              <a:t>Server</a:t>
            </a:r>
            <a:endParaRPr lang="en-US" dirty="0"/>
          </a:p>
        </p:txBody>
      </p:sp>
      <p:sp>
        <p:nvSpPr>
          <p:cNvPr id="13" name="TextBox 12"/>
          <p:cNvSpPr txBox="1"/>
          <p:nvPr/>
        </p:nvSpPr>
        <p:spPr>
          <a:xfrm>
            <a:off x="2590800" y="4953000"/>
            <a:ext cx="790409" cy="646331"/>
          </a:xfrm>
          <a:prstGeom prst="rect">
            <a:avLst/>
          </a:prstGeom>
          <a:noFill/>
        </p:spPr>
        <p:txBody>
          <a:bodyPr wrap="none" rtlCol="0">
            <a:spAutoFit/>
          </a:bodyPr>
          <a:lstStyle/>
          <a:p>
            <a:r>
              <a:rPr lang="en-US" dirty="0" smtClean="0"/>
              <a:t>Mail </a:t>
            </a:r>
          </a:p>
          <a:p>
            <a:r>
              <a:rPr lang="en-US" dirty="0" smtClean="0"/>
              <a:t>Server</a:t>
            </a:r>
            <a:endParaRPr lang="en-US" dirty="0"/>
          </a:p>
        </p:txBody>
      </p:sp>
      <p:sp>
        <p:nvSpPr>
          <p:cNvPr id="14" name="TextBox 13"/>
          <p:cNvSpPr txBox="1"/>
          <p:nvPr/>
        </p:nvSpPr>
        <p:spPr>
          <a:xfrm>
            <a:off x="1447800" y="3200400"/>
            <a:ext cx="1197957" cy="369332"/>
          </a:xfrm>
          <a:prstGeom prst="rect">
            <a:avLst/>
          </a:prstGeom>
          <a:noFill/>
        </p:spPr>
        <p:txBody>
          <a:bodyPr wrap="none" rtlCol="0">
            <a:spAutoFit/>
          </a:bodyPr>
          <a:lstStyle/>
          <a:p>
            <a:r>
              <a:rPr lang="en-US" dirty="0" smtClean="0"/>
              <a:t>User Agent</a:t>
            </a:r>
            <a:endParaRPr lang="en-US" dirty="0"/>
          </a:p>
        </p:txBody>
      </p:sp>
      <p:sp>
        <p:nvSpPr>
          <p:cNvPr id="15" name="TextBox 14"/>
          <p:cNvSpPr txBox="1"/>
          <p:nvPr/>
        </p:nvSpPr>
        <p:spPr>
          <a:xfrm>
            <a:off x="1295400" y="5943600"/>
            <a:ext cx="1197957" cy="369332"/>
          </a:xfrm>
          <a:prstGeom prst="rect">
            <a:avLst/>
          </a:prstGeom>
          <a:noFill/>
        </p:spPr>
        <p:txBody>
          <a:bodyPr wrap="none" rtlCol="0">
            <a:spAutoFit/>
          </a:bodyPr>
          <a:lstStyle/>
          <a:p>
            <a:r>
              <a:rPr lang="en-US" dirty="0" smtClean="0"/>
              <a:t>User Agent</a:t>
            </a:r>
            <a:endParaRPr lang="en-US" dirty="0"/>
          </a:p>
        </p:txBody>
      </p:sp>
      <p:sp>
        <p:nvSpPr>
          <p:cNvPr id="16" name="TextBox 15"/>
          <p:cNvSpPr txBox="1"/>
          <p:nvPr/>
        </p:nvSpPr>
        <p:spPr>
          <a:xfrm>
            <a:off x="7315200" y="5791200"/>
            <a:ext cx="1197957" cy="369332"/>
          </a:xfrm>
          <a:prstGeom prst="rect">
            <a:avLst/>
          </a:prstGeom>
          <a:noFill/>
        </p:spPr>
        <p:txBody>
          <a:bodyPr wrap="none" rtlCol="0">
            <a:spAutoFit/>
          </a:bodyPr>
          <a:lstStyle/>
          <a:p>
            <a:r>
              <a:rPr lang="en-US" dirty="0" smtClean="0"/>
              <a:t>User Agent</a:t>
            </a:r>
            <a:endParaRPr lang="en-US" dirty="0"/>
          </a:p>
        </p:txBody>
      </p:sp>
      <p:sp>
        <p:nvSpPr>
          <p:cNvPr id="17" name="TextBox 16"/>
          <p:cNvSpPr txBox="1"/>
          <p:nvPr/>
        </p:nvSpPr>
        <p:spPr>
          <a:xfrm>
            <a:off x="7391400" y="2971800"/>
            <a:ext cx="1197957" cy="369332"/>
          </a:xfrm>
          <a:prstGeom prst="rect">
            <a:avLst/>
          </a:prstGeom>
          <a:noFill/>
        </p:spPr>
        <p:txBody>
          <a:bodyPr wrap="square" rtlCol="0">
            <a:spAutoFit/>
          </a:bodyPr>
          <a:lstStyle/>
          <a:p>
            <a:r>
              <a:rPr lang="en-US" dirty="0" smtClean="0"/>
              <a:t>User Agent</a:t>
            </a:r>
            <a:endParaRPr lang="en-US" dirty="0"/>
          </a:p>
        </p:txBody>
      </p:sp>
      <p:cxnSp>
        <p:nvCxnSpPr>
          <p:cNvPr id="19" name="Straight Arrow Connector 18"/>
          <p:cNvCxnSpPr>
            <a:stCxn id="7" idx="3"/>
            <a:endCxn id="9" idx="1"/>
          </p:cNvCxnSpPr>
          <p:nvPr/>
        </p:nvCxnSpPr>
        <p:spPr>
          <a:xfrm>
            <a:off x="3244740" y="4551362"/>
            <a:ext cx="2927460" cy="1588"/>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20" name="Oval 19"/>
          <p:cNvSpPr/>
          <p:nvPr/>
        </p:nvSpPr>
        <p:spPr>
          <a:xfrm>
            <a:off x="914400" y="3048000"/>
            <a:ext cx="2743200" cy="3048000"/>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867400" y="3048000"/>
            <a:ext cx="2743200" cy="3048000"/>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4038600" y="4724400"/>
            <a:ext cx="1394036" cy="369332"/>
          </a:xfrm>
          <a:prstGeom prst="rect">
            <a:avLst/>
          </a:prstGeom>
          <a:noFill/>
        </p:spPr>
        <p:txBody>
          <a:bodyPr wrap="none" rtlCol="0">
            <a:spAutoFit/>
          </a:bodyPr>
          <a:lstStyle/>
          <a:p>
            <a:r>
              <a:rPr lang="en-US" dirty="0" smtClean="0"/>
              <a:t>Mail Transfer</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Agent</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71</a:t>
            </a:fld>
            <a:endParaRPr lang="en-US"/>
          </a:p>
        </p:txBody>
      </p:sp>
      <p:sp>
        <p:nvSpPr>
          <p:cNvPr id="5" name="Content Placeholder 4"/>
          <p:cNvSpPr>
            <a:spLocks noGrp="1"/>
          </p:cNvSpPr>
          <p:nvPr>
            <p:ph sz="quarter" idx="1"/>
          </p:nvPr>
        </p:nvSpPr>
        <p:spPr/>
        <p:txBody>
          <a:bodyPr>
            <a:normAutofit/>
          </a:bodyPr>
          <a:lstStyle/>
          <a:p>
            <a:r>
              <a:rPr lang="en-US" dirty="0" smtClean="0"/>
              <a:t>User Agent</a:t>
            </a:r>
          </a:p>
          <a:p>
            <a:pPr lvl="1"/>
            <a:r>
              <a:rPr lang="en-US" dirty="0" smtClean="0"/>
              <a:t>Mail Client</a:t>
            </a:r>
          </a:p>
          <a:p>
            <a:pPr lvl="1"/>
            <a:r>
              <a:rPr lang="en-US" dirty="0" smtClean="0"/>
              <a:t>Purpose - Composing, editing, reading mail messages</a:t>
            </a:r>
          </a:p>
          <a:p>
            <a:pPr lvl="1"/>
            <a:r>
              <a:rPr lang="en-US" dirty="0" smtClean="0"/>
              <a:t>Eudora, Outlook</a:t>
            </a:r>
          </a:p>
          <a:p>
            <a:r>
              <a:rPr lang="en-US" dirty="0" smtClean="0"/>
              <a:t>Mail Server</a:t>
            </a:r>
          </a:p>
          <a:p>
            <a:pPr lvl="1"/>
            <a:r>
              <a:rPr lang="en-US" dirty="0" smtClean="0"/>
              <a:t>Mailbox contains incoming messages for user</a:t>
            </a:r>
          </a:p>
          <a:p>
            <a:pPr lvl="1"/>
            <a:r>
              <a:rPr lang="en-US" dirty="0" smtClean="0"/>
              <a:t>Message queue of outgoing mail messages</a:t>
            </a:r>
          </a:p>
          <a:p>
            <a:pPr lvl="1"/>
            <a:r>
              <a:rPr lang="en-US" dirty="0" smtClean="0"/>
              <a:t>SMTP protocol between mail servers to send email messages</a:t>
            </a:r>
          </a:p>
        </p:txBody>
      </p:sp>
    </p:spTree>
    <p:extLst>
      <p:ext uri="{BB962C8B-B14F-4D97-AF65-F5344CB8AC3E}">
        <p14:creationId xmlns:p14="http://schemas.microsoft.com/office/powerpoint/2010/main" xmlns="" val="12703925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Email </a:t>
            </a:r>
            <a:r>
              <a:rPr lang="en-US" dirty="0"/>
              <a:t>Protocols</a:t>
            </a:r>
          </a:p>
        </p:txBody>
      </p:sp>
      <p:sp>
        <p:nvSpPr>
          <p:cNvPr id="5" name="Rectangle 6">
            <a:extLst>
              <a:ext uri="{FF2B5EF4-FFF2-40B4-BE49-F238E27FC236}">
                <a16:creationId xmlns="" xmlns:a16="http://schemas.microsoft.com/office/drawing/2014/main" id="{8A3AB3B0-9D4C-4845-86A8-9CDB13B2A872}"/>
              </a:ext>
            </a:extLst>
          </p:cNvPr>
          <p:cNvSpPr>
            <a:spLocks noGrp="1" noChangeArrowheads="1"/>
          </p:cNvSpPr>
          <p:nvPr>
            <p:ph idx="1"/>
          </p:nvPr>
        </p:nvSpPr>
        <p:spPr>
          <a:xfrm>
            <a:off x="304800" y="1752600"/>
            <a:ext cx="4177480" cy="4791443"/>
          </a:xfrm>
        </p:spPr>
        <p:txBody>
          <a:bodyPr>
            <a:normAutofit/>
          </a:bodyPr>
          <a:lstStyle/>
          <a:p>
            <a:pPr marL="0" indent="0">
              <a:buNone/>
            </a:pPr>
            <a:r>
              <a:rPr lang="en-US" sz="2000" dirty="0"/>
              <a:t>Email is a store-and-forward method of sending, storing, and retrieving electronic messages across a network. Email messages are stored in databases on mail servers. Email clients communicate with mail servers to send and receive email.</a:t>
            </a:r>
          </a:p>
          <a:p>
            <a:pPr marL="0" indent="0">
              <a:buNone/>
            </a:pPr>
            <a:r>
              <a:rPr lang="en-US" sz="2000" dirty="0"/>
              <a:t>The email protocols used for operation are: </a:t>
            </a:r>
          </a:p>
          <a:p>
            <a:pPr lvl="2">
              <a:buFont typeface="Arial" panose="020B0604020202020204" pitchFamily="34" charset="0"/>
              <a:buChar char="•"/>
            </a:pPr>
            <a:r>
              <a:rPr lang="en-US" sz="2000" dirty="0"/>
              <a:t>Simple Mail Transfer Protocol (SMTP) – used to send mail.</a:t>
            </a:r>
          </a:p>
          <a:p>
            <a:pPr lvl="2">
              <a:buFont typeface="Arial" panose="020B0604020202020204" pitchFamily="34" charset="0"/>
              <a:buChar char="•"/>
            </a:pPr>
            <a:r>
              <a:rPr lang="en-US" sz="2000" dirty="0"/>
              <a:t>Post Office Protocol (POP) &amp; IMAP – used for clients to receive mail.</a:t>
            </a:r>
          </a:p>
        </p:txBody>
      </p:sp>
      <p:pic>
        <p:nvPicPr>
          <p:cNvPr id="7" name="Picture 6">
            <a:extLst>
              <a:ext uri="{FF2B5EF4-FFF2-40B4-BE49-F238E27FC236}">
                <a16:creationId xmlns=""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495800" y="1905000"/>
            <a:ext cx="4706743" cy="4433888"/>
          </a:xfrm>
          <a:prstGeom prst="rect">
            <a:avLst/>
          </a:prstGeom>
        </p:spPr>
      </p:pic>
    </p:spTree>
    <p:custDataLst>
      <p:tags r:id="rId1"/>
    </p:custDataLst>
    <p:extLst>
      <p:ext uri="{BB962C8B-B14F-4D97-AF65-F5344CB8AC3E}">
        <p14:creationId xmlns:p14="http://schemas.microsoft.com/office/powerpoint/2010/main" xmlns="" val="1788454334"/>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28600"/>
            <a:ext cx="8001000" cy="1010068"/>
          </a:xfrm>
        </p:spPr>
        <p:txBody>
          <a:bodyPr>
            <a:normAutofit/>
          </a:bodyPr>
          <a:lstStyle/>
          <a:p>
            <a:r>
              <a:rPr lang="en-US" dirty="0" smtClean="0"/>
              <a:t>SMTP</a:t>
            </a:r>
            <a:endParaRPr lang="en-US" dirty="0"/>
          </a:p>
        </p:txBody>
      </p:sp>
      <p:sp>
        <p:nvSpPr>
          <p:cNvPr id="5" name="Rectangle 6">
            <a:extLst>
              <a:ext uri="{FF2B5EF4-FFF2-40B4-BE49-F238E27FC236}">
                <a16:creationId xmlns="" xmlns:a16="http://schemas.microsoft.com/office/drawing/2014/main" id="{0508BDD6-5B8B-CF4E-B525-A3D2A9FA98A2}"/>
              </a:ext>
            </a:extLst>
          </p:cNvPr>
          <p:cNvSpPr>
            <a:spLocks noGrp="1" noChangeArrowheads="1"/>
          </p:cNvSpPr>
          <p:nvPr>
            <p:ph idx="1"/>
          </p:nvPr>
        </p:nvSpPr>
        <p:spPr>
          <a:xfrm>
            <a:off x="159392" y="1600200"/>
            <a:ext cx="4010823" cy="4953000"/>
          </a:xfrm>
        </p:spPr>
        <p:txBody>
          <a:bodyPr>
            <a:normAutofit fontScale="70000" lnSpcReduction="20000"/>
          </a:bodyPr>
          <a:lstStyle/>
          <a:p>
            <a:pPr marL="171450" indent="-171450">
              <a:buFont typeface="Arial" panose="020B0604020202020204" pitchFamily="34" charset="0"/>
              <a:buChar char="•"/>
            </a:pPr>
            <a:r>
              <a:rPr lang="en-US" dirty="0"/>
              <a:t>When a client sends email, the client </a:t>
            </a:r>
            <a:r>
              <a:rPr lang="en-US" dirty="0">
                <a:solidFill>
                  <a:srgbClr val="FF0000"/>
                </a:solidFill>
              </a:rPr>
              <a:t>SMTP process connects with a server SMTP process </a:t>
            </a:r>
            <a:r>
              <a:rPr lang="en-US" dirty="0"/>
              <a:t>on well-known port 25. </a:t>
            </a:r>
          </a:p>
          <a:p>
            <a:pPr marL="171450" indent="-171450">
              <a:buFont typeface="Arial" panose="020B0604020202020204" pitchFamily="34" charset="0"/>
              <a:buChar char="•"/>
            </a:pPr>
            <a:r>
              <a:rPr lang="en-US" dirty="0"/>
              <a:t>After the connection is made, the client attempts to send the email to the server across the connection. </a:t>
            </a:r>
          </a:p>
          <a:p>
            <a:pPr marL="171450" indent="-171450">
              <a:buFont typeface="Arial" panose="020B0604020202020204" pitchFamily="34" charset="0"/>
              <a:buChar char="•"/>
            </a:pPr>
            <a:r>
              <a:rPr lang="en-US" dirty="0"/>
              <a:t>When the server receives the message, it either places the message in a local account, if the recipient is local, or forwards the message to another mail server for delivery.</a:t>
            </a:r>
          </a:p>
          <a:p>
            <a:pPr marL="171450" indent="-171450">
              <a:buFont typeface="Arial" panose="020B0604020202020204" pitchFamily="34" charset="0"/>
              <a:buChar char="•"/>
            </a:pPr>
            <a:r>
              <a:rPr lang="en-US" dirty="0"/>
              <a:t>The destination email server may not be online or may be busy. If so, SMTP spools messages to be sent at a later time. </a:t>
            </a:r>
          </a:p>
          <a:p>
            <a:pPr marL="0" indent="0">
              <a:buNone/>
            </a:pPr>
            <a:endParaRPr lang="en-US" sz="1400" dirty="0"/>
          </a:p>
        </p:txBody>
      </p:sp>
      <p:sp>
        <p:nvSpPr>
          <p:cNvPr id="10" name="TextBox 9">
            <a:extLst>
              <a:ext uri="{FF2B5EF4-FFF2-40B4-BE49-F238E27FC236}">
                <a16:creationId xmlns="" xmlns:a16="http://schemas.microsoft.com/office/drawing/2014/main" id="{896280D7-3AAC-2F4F-A10C-2BF65CDD24A5}"/>
              </a:ext>
            </a:extLst>
          </p:cNvPr>
          <p:cNvSpPr txBox="1"/>
          <p:nvPr/>
        </p:nvSpPr>
        <p:spPr>
          <a:xfrm>
            <a:off x="4419600" y="5486400"/>
            <a:ext cx="4604510" cy="738664"/>
          </a:xfrm>
          <a:prstGeom prst="rect">
            <a:avLst/>
          </a:prstGeom>
          <a:noFill/>
        </p:spPr>
        <p:txBody>
          <a:bodyPr wrap="square" rtlCol="0">
            <a:spAutoFit/>
          </a:bodyPr>
          <a:lstStyle/>
          <a:p>
            <a:r>
              <a:rPr lang="en-US" sz="1400" b="1" dirty="0"/>
              <a:t>Note</a:t>
            </a:r>
            <a:r>
              <a:rPr lang="en-US" sz="1400" dirty="0"/>
              <a:t>: SMTP message formats require a message header (recipient email address &amp; sender email address) and a message body.</a:t>
            </a:r>
          </a:p>
        </p:txBody>
      </p:sp>
      <p:pic>
        <p:nvPicPr>
          <p:cNvPr id="2" name="Picture 1">
            <a:extLst>
              <a:ext uri="{FF2B5EF4-FFF2-40B4-BE49-F238E27FC236}">
                <a16:creationId xmlns=""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325591" y="1524000"/>
            <a:ext cx="4698519" cy="3749139"/>
          </a:xfrm>
          <a:prstGeom prst="rect">
            <a:avLst/>
          </a:prstGeom>
        </p:spPr>
      </p:pic>
    </p:spTree>
    <p:custDataLst>
      <p:tags r:id="rId1"/>
    </p:custDataLst>
    <p:extLst>
      <p:ext uri="{BB962C8B-B14F-4D97-AF65-F5344CB8AC3E}">
        <p14:creationId xmlns:p14="http://schemas.microsoft.com/office/powerpoint/2010/main" xmlns="" val="842428662"/>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 Routing</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74</a:t>
            </a:fld>
            <a:endParaRPr lang="en-US"/>
          </a:p>
        </p:txBody>
      </p:sp>
      <p:sp>
        <p:nvSpPr>
          <p:cNvPr id="5" name="Content Placeholder 4"/>
          <p:cNvSpPr>
            <a:spLocks noGrp="1"/>
          </p:cNvSpPr>
          <p:nvPr>
            <p:ph sz="quarter" idx="1"/>
          </p:nvPr>
        </p:nvSpPr>
        <p:spPr/>
        <p:txBody>
          <a:bodyPr>
            <a:normAutofit fontScale="92500" lnSpcReduction="10000"/>
          </a:bodyPr>
          <a:lstStyle/>
          <a:p>
            <a:r>
              <a:rPr lang="en-US" dirty="0" smtClean="0"/>
              <a:t>Sender uses UA to compose message and send</a:t>
            </a:r>
          </a:p>
          <a:p>
            <a:r>
              <a:rPr lang="en-US" dirty="0" smtClean="0"/>
              <a:t>Sender’s UA sends message to her mail server; message placed in message queue</a:t>
            </a:r>
          </a:p>
          <a:p>
            <a:r>
              <a:rPr lang="en-US" dirty="0" smtClean="0"/>
              <a:t>Client side of SMTP opens TCP connection with receiver’s mail server</a:t>
            </a:r>
          </a:p>
          <a:p>
            <a:r>
              <a:rPr lang="en-US" dirty="0" smtClean="0"/>
              <a:t>SMTP client sends sender’s message over the TCP connection </a:t>
            </a:r>
          </a:p>
          <a:p>
            <a:r>
              <a:rPr lang="en-US" dirty="0" smtClean="0"/>
              <a:t>Receiver’s mail server places the message in receiver’s mailbox </a:t>
            </a:r>
          </a:p>
          <a:p>
            <a:r>
              <a:rPr lang="en-US" dirty="0" smtClean="0"/>
              <a:t>Receiver invokes his user agent to read message</a:t>
            </a:r>
            <a:endParaRPr lang="en-US" dirty="0"/>
          </a:p>
        </p:txBody>
      </p:sp>
    </p:spTree>
    <p:extLst>
      <p:ext uri="{BB962C8B-B14F-4D97-AF65-F5344CB8AC3E}">
        <p14:creationId xmlns:p14="http://schemas.microsoft.com/office/powerpoint/2010/main" xmlns="" val="27039735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SMTP</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75</a:t>
            </a:fld>
            <a:endParaRPr lang="en-US"/>
          </a:p>
        </p:txBody>
      </p:sp>
      <p:sp>
        <p:nvSpPr>
          <p:cNvPr id="5" name="Content Placeholder 4"/>
          <p:cNvSpPr>
            <a:spLocks noGrp="1"/>
          </p:cNvSpPr>
          <p:nvPr>
            <p:ph sz="quarter" idx="1"/>
          </p:nvPr>
        </p:nvSpPr>
        <p:spPr/>
        <p:txBody>
          <a:bodyPr>
            <a:normAutofit lnSpcReduction="10000"/>
          </a:bodyPr>
          <a:lstStyle/>
          <a:p>
            <a:r>
              <a:rPr lang="en-US" dirty="0" smtClean="0"/>
              <a:t>Simple Mail Transfer Protocol</a:t>
            </a:r>
          </a:p>
          <a:p>
            <a:r>
              <a:rPr lang="en-US" dirty="0" smtClean="0"/>
              <a:t>A simple ASCHII protocol</a:t>
            </a:r>
          </a:p>
          <a:p>
            <a:r>
              <a:rPr lang="en-US" dirty="0" smtClean="0"/>
              <a:t>After establishing a TCP connection to port 25, the sending machine(client) waits for the receiving machine(server)</a:t>
            </a:r>
          </a:p>
          <a:p>
            <a:r>
              <a:rPr lang="en-US" dirty="0" smtClean="0"/>
              <a:t>The server starts by sending a line of text giving its identity and telling whether it is prepared to receive mail</a:t>
            </a:r>
          </a:p>
          <a:p>
            <a:r>
              <a:rPr lang="en-US" dirty="0" smtClean="0"/>
              <a:t>If the server is not ready, the client releases the connection and tries again</a:t>
            </a:r>
            <a:endParaRPr lang="en-US" dirty="0"/>
          </a:p>
        </p:txBody>
      </p:sp>
    </p:spTree>
    <p:extLst>
      <p:ext uri="{BB962C8B-B14F-4D97-AF65-F5344CB8AC3E}">
        <p14:creationId xmlns:p14="http://schemas.microsoft.com/office/powerpoint/2010/main" xmlns="" val="20967068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SMTP</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76</a:t>
            </a:fld>
            <a:endParaRPr lang="en-US"/>
          </a:p>
        </p:txBody>
      </p:sp>
      <p:sp>
        <p:nvSpPr>
          <p:cNvPr id="5" name="Content Placeholder 4"/>
          <p:cNvSpPr>
            <a:spLocks noGrp="1"/>
          </p:cNvSpPr>
          <p:nvPr>
            <p:ph sz="quarter" idx="1"/>
          </p:nvPr>
        </p:nvSpPr>
        <p:spPr/>
        <p:txBody>
          <a:bodyPr/>
          <a:lstStyle/>
          <a:p>
            <a:r>
              <a:rPr lang="en-US" dirty="0" smtClean="0"/>
              <a:t>If the server is willing to accept e-mail, the client announces whom the e-mail is coming from and whom it is going to.</a:t>
            </a:r>
          </a:p>
          <a:p>
            <a:r>
              <a:rPr lang="en-US" dirty="0" smtClean="0"/>
              <a:t>If such recipients exists at the destination, the server gives the client to go-ahead to send the message</a:t>
            </a:r>
          </a:p>
          <a:p>
            <a:r>
              <a:rPr lang="en-US" dirty="0" smtClean="0"/>
              <a:t>Then the client sends the message and server acknowledges it. </a:t>
            </a:r>
            <a:endParaRPr lang="en-US" dirty="0"/>
          </a:p>
        </p:txBody>
      </p:sp>
    </p:spTree>
    <p:extLst>
      <p:ext uri="{BB962C8B-B14F-4D97-AF65-F5344CB8AC3E}">
        <p14:creationId xmlns:p14="http://schemas.microsoft.com/office/powerpoint/2010/main" xmlns="" val="371102864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55191"/>
            <a:ext cx="8534400" cy="1010068"/>
          </a:xfrm>
        </p:spPr>
        <p:txBody>
          <a:bodyPr>
            <a:normAutofit/>
          </a:bodyPr>
          <a:lstStyle/>
          <a:p>
            <a:r>
              <a:rPr lang="en-US" dirty="0" smtClean="0"/>
              <a:t>POP</a:t>
            </a:r>
            <a:endParaRPr lang="en-US" dirty="0"/>
          </a:p>
        </p:txBody>
      </p:sp>
      <p:sp>
        <p:nvSpPr>
          <p:cNvPr id="5" name="Rectangle 6">
            <a:extLst>
              <a:ext uri="{FF2B5EF4-FFF2-40B4-BE49-F238E27FC236}">
                <a16:creationId xmlns="" xmlns:a16="http://schemas.microsoft.com/office/drawing/2014/main" id="{0508BDD6-5B8B-CF4E-B525-A3D2A9FA98A2}"/>
              </a:ext>
            </a:extLst>
          </p:cNvPr>
          <p:cNvSpPr>
            <a:spLocks noGrp="1" noChangeArrowheads="1"/>
          </p:cNvSpPr>
          <p:nvPr>
            <p:ph idx="1"/>
          </p:nvPr>
        </p:nvSpPr>
        <p:spPr>
          <a:xfrm>
            <a:off x="258159" y="1600200"/>
            <a:ext cx="8288844" cy="861775"/>
          </a:xfrm>
        </p:spPr>
        <p:txBody>
          <a:bodyPr/>
          <a:lstStyle/>
          <a:p>
            <a:pPr marL="0" indent="0">
              <a:buNone/>
            </a:pPr>
            <a:r>
              <a:rPr lang="en-US" sz="1600" dirty="0"/>
              <a:t>POP is used by an application to retrieve mail from a mail server. When mail is downloaded from the server to the client using POP the messages are then deleted on the server. </a:t>
            </a:r>
          </a:p>
        </p:txBody>
      </p:sp>
      <p:sp>
        <p:nvSpPr>
          <p:cNvPr id="4" name="TextBox 3">
            <a:extLst>
              <a:ext uri="{FF2B5EF4-FFF2-40B4-BE49-F238E27FC236}">
                <a16:creationId xmlns="" xmlns:a16="http://schemas.microsoft.com/office/drawing/2014/main" id="{5180BF74-693D-A948-BA3D-E75F2787A14C}"/>
              </a:ext>
            </a:extLst>
          </p:cNvPr>
          <p:cNvSpPr txBox="1"/>
          <p:nvPr/>
        </p:nvSpPr>
        <p:spPr>
          <a:xfrm>
            <a:off x="181088" y="2590800"/>
            <a:ext cx="4121239" cy="4001095"/>
          </a:xfrm>
          <a:prstGeom prst="rect">
            <a:avLst/>
          </a:prstGeom>
          <a:noFill/>
        </p:spPr>
        <p:txBody>
          <a:bodyPr wrap="square" rtlCol="0">
            <a:spAutoFit/>
          </a:bodyPr>
          <a:lstStyle/>
          <a:p>
            <a:pPr marL="360362" lvl="1" indent="-171450">
              <a:spcAft>
                <a:spcPts val="600"/>
              </a:spcAft>
              <a:buFont typeface="Arial" panose="020B0604020202020204" pitchFamily="34" charset="0"/>
              <a:buChar char="•"/>
            </a:pPr>
            <a:r>
              <a:rPr lang="en-US" dirty="0"/>
              <a:t>The server starts the POP service by passively listening on TCP port 110 for client connection requests. </a:t>
            </a:r>
          </a:p>
          <a:p>
            <a:pPr marL="360362" lvl="1" indent="-171450">
              <a:spcAft>
                <a:spcPts val="600"/>
              </a:spcAft>
              <a:buFont typeface="Arial" panose="020B0604020202020204" pitchFamily="34" charset="0"/>
              <a:buChar char="•"/>
            </a:pPr>
            <a:r>
              <a:rPr lang="en-US" dirty="0"/>
              <a:t>When a client wants to make use of the service, it sends a request to establish a TCP connection with the server.</a:t>
            </a:r>
          </a:p>
          <a:p>
            <a:pPr marL="360362" lvl="1" indent="-171450">
              <a:spcAft>
                <a:spcPts val="600"/>
              </a:spcAft>
              <a:buFont typeface="Arial" panose="020B0604020202020204" pitchFamily="34" charset="0"/>
              <a:buChar char="•"/>
            </a:pPr>
            <a:r>
              <a:rPr lang="en-US" dirty="0"/>
              <a:t>When the connection is established, the POP server sends a greeting. </a:t>
            </a:r>
          </a:p>
          <a:p>
            <a:pPr marL="360362" lvl="1" indent="-171450">
              <a:spcAft>
                <a:spcPts val="600"/>
              </a:spcAft>
              <a:buFont typeface="Arial" panose="020B0604020202020204" pitchFamily="34" charset="0"/>
              <a:buChar char="•"/>
            </a:pPr>
            <a:r>
              <a:rPr lang="en-US" dirty="0"/>
              <a:t>The client and POP server then exchange commands and responses until the connection is closed or aborted.</a:t>
            </a:r>
          </a:p>
          <a:p>
            <a:endParaRPr lang="en-US" dirty="0"/>
          </a:p>
        </p:txBody>
      </p:sp>
      <p:sp>
        <p:nvSpPr>
          <p:cNvPr id="10" name="TextBox 9">
            <a:extLst>
              <a:ext uri="{FF2B5EF4-FFF2-40B4-BE49-F238E27FC236}">
                <a16:creationId xmlns="" xmlns:a16="http://schemas.microsoft.com/office/drawing/2014/main" id="{896280D7-3AAC-2F4F-A10C-2BF65CDD24A5}"/>
              </a:ext>
            </a:extLst>
          </p:cNvPr>
          <p:cNvSpPr txBox="1"/>
          <p:nvPr/>
        </p:nvSpPr>
        <p:spPr>
          <a:xfrm>
            <a:off x="4375019" y="5943600"/>
            <a:ext cx="4604510" cy="830997"/>
          </a:xfrm>
          <a:prstGeom prst="rect">
            <a:avLst/>
          </a:prstGeom>
          <a:noFill/>
        </p:spPr>
        <p:txBody>
          <a:bodyPr wrap="square" rtlCol="0">
            <a:spAutoFit/>
          </a:bodyPr>
          <a:lstStyle/>
          <a:p>
            <a:r>
              <a:rPr lang="en-US" sz="1600" dirty="0"/>
              <a:t>Note: Since POP </a:t>
            </a:r>
            <a:r>
              <a:rPr lang="en-US" sz="1600" dirty="0">
                <a:solidFill>
                  <a:srgbClr val="FF0000"/>
                </a:solidFill>
              </a:rPr>
              <a:t>does not store messages</a:t>
            </a:r>
            <a:r>
              <a:rPr lang="en-US" sz="1600" dirty="0"/>
              <a:t>, it is </a:t>
            </a:r>
            <a:r>
              <a:rPr lang="en-US" sz="1600" dirty="0">
                <a:solidFill>
                  <a:srgbClr val="FF0000"/>
                </a:solidFill>
              </a:rPr>
              <a:t>not recommended </a:t>
            </a:r>
            <a:r>
              <a:rPr lang="en-US" sz="1600" dirty="0"/>
              <a:t>for small businesses that need a centralized backup solution.</a:t>
            </a:r>
          </a:p>
        </p:txBody>
      </p:sp>
      <p:pic>
        <p:nvPicPr>
          <p:cNvPr id="6" name="Picture 5">
            <a:extLst>
              <a:ext uri="{FF2B5EF4-FFF2-40B4-BE49-F238E27FC236}">
                <a16:creationId xmlns=""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698796" y="2133600"/>
            <a:ext cx="4334236" cy="3703593"/>
          </a:xfrm>
          <a:prstGeom prst="rect">
            <a:avLst/>
          </a:prstGeom>
        </p:spPr>
      </p:pic>
    </p:spTree>
    <p:custDataLst>
      <p:tags r:id="rId1"/>
    </p:custDataLst>
    <p:extLst>
      <p:ext uri="{BB962C8B-B14F-4D97-AF65-F5344CB8AC3E}">
        <p14:creationId xmlns:p14="http://schemas.microsoft.com/office/powerpoint/2010/main" xmlns="" val="2484753318"/>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POP3</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78</a:t>
            </a:fld>
            <a:endParaRPr lang="en-US"/>
          </a:p>
        </p:txBody>
      </p:sp>
      <p:sp>
        <p:nvSpPr>
          <p:cNvPr id="5" name="Content Placeholder 4"/>
          <p:cNvSpPr>
            <a:spLocks noGrp="1"/>
          </p:cNvSpPr>
          <p:nvPr>
            <p:ph sz="quarter" idx="1"/>
          </p:nvPr>
        </p:nvSpPr>
        <p:spPr/>
        <p:txBody>
          <a:bodyPr>
            <a:normAutofit fontScale="85000" lnSpcReduction="20000"/>
          </a:bodyPr>
          <a:lstStyle/>
          <a:p>
            <a:r>
              <a:rPr lang="en-US" dirty="0" smtClean="0"/>
              <a:t>Post Office 3 Protocol</a:t>
            </a:r>
          </a:p>
          <a:p>
            <a:r>
              <a:rPr lang="en-US" dirty="0" smtClean="0"/>
              <a:t>Begins when the UA start their mail reader</a:t>
            </a:r>
          </a:p>
          <a:p>
            <a:r>
              <a:rPr lang="en-US" dirty="0" smtClean="0"/>
              <a:t>The mail reader calls up the mail server and establishes a TCP connection with the mail transfer agent at port 110</a:t>
            </a:r>
          </a:p>
          <a:p>
            <a:r>
              <a:rPr lang="en-US" dirty="0" smtClean="0"/>
              <a:t>Once the connection is established, POP3 goes through 3 states</a:t>
            </a:r>
          </a:p>
          <a:p>
            <a:pPr lvl="1"/>
            <a:r>
              <a:rPr lang="en-US" dirty="0" smtClean="0"/>
              <a:t>Authorization</a:t>
            </a:r>
            <a:br>
              <a:rPr lang="en-US" dirty="0" smtClean="0"/>
            </a:br>
            <a:r>
              <a:rPr lang="en-US" dirty="0" smtClean="0"/>
              <a:t>	Authorize the user</a:t>
            </a:r>
          </a:p>
          <a:p>
            <a:pPr lvl="1"/>
            <a:r>
              <a:rPr lang="en-US" dirty="0" smtClean="0"/>
              <a:t>Transactions</a:t>
            </a:r>
          </a:p>
          <a:p>
            <a:pPr lvl="2"/>
            <a:r>
              <a:rPr lang="en-US" dirty="0" smtClean="0">
                <a:solidFill>
                  <a:srgbClr val="FF0000"/>
                </a:solidFill>
              </a:rPr>
              <a:t>Collect mail and mark them for deletion</a:t>
            </a:r>
          </a:p>
          <a:p>
            <a:pPr lvl="1"/>
            <a:r>
              <a:rPr lang="en-US" dirty="0" smtClean="0"/>
              <a:t>Update</a:t>
            </a:r>
          </a:p>
          <a:p>
            <a:pPr lvl="2"/>
            <a:r>
              <a:rPr lang="en-US" dirty="0" smtClean="0"/>
              <a:t>Causes mails to be </a:t>
            </a:r>
            <a:r>
              <a:rPr lang="en-US" dirty="0" smtClean="0">
                <a:solidFill>
                  <a:srgbClr val="FF0000"/>
                </a:solidFill>
              </a:rPr>
              <a:t>deleted</a:t>
            </a:r>
          </a:p>
          <a:p>
            <a:pPr lvl="1"/>
            <a:endParaRPr lang="en-US" dirty="0" smtClean="0"/>
          </a:p>
        </p:txBody>
      </p:sp>
    </p:spTree>
    <p:extLst>
      <p:ext uri="{BB962C8B-B14F-4D97-AF65-F5344CB8AC3E}">
        <p14:creationId xmlns:p14="http://schemas.microsoft.com/office/powerpoint/2010/main" xmlns="" val="236330082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IMAP</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79</a:t>
            </a:fld>
            <a:endParaRPr lang="en-US"/>
          </a:p>
        </p:txBody>
      </p:sp>
      <p:sp>
        <p:nvSpPr>
          <p:cNvPr id="5" name="Content Placeholder 4"/>
          <p:cNvSpPr>
            <a:spLocks noGrp="1"/>
          </p:cNvSpPr>
          <p:nvPr>
            <p:ph sz="quarter" idx="1"/>
          </p:nvPr>
        </p:nvSpPr>
        <p:spPr/>
        <p:txBody>
          <a:bodyPr/>
          <a:lstStyle/>
          <a:p>
            <a:r>
              <a:rPr lang="en-US" dirty="0" smtClean="0"/>
              <a:t>Internet Message Access Protocol</a:t>
            </a:r>
          </a:p>
          <a:p>
            <a:r>
              <a:rPr lang="en-US" dirty="0" smtClean="0"/>
              <a:t>Assumes all </a:t>
            </a:r>
            <a:r>
              <a:rPr lang="en-US" dirty="0" smtClean="0">
                <a:solidFill>
                  <a:srgbClr val="FF0000"/>
                </a:solidFill>
              </a:rPr>
              <a:t>e-mail will remain on the server </a:t>
            </a:r>
            <a:r>
              <a:rPr lang="en-US" dirty="0" smtClean="0"/>
              <a:t>indefinitely In multipart mailboxes</a:t>
            </a:r>
          </a:p>
          <a:p>
            <a:r>
              <a:rPr lang="en-US" dirty="0" smtClean="0"/>
              <a:t>Provides mechanism for reading messages or even part of messages</a:t>
            </a:r>
          </a:p>
          <a:p>
            <a:r>
              <a:rPr lang="en-US" dirty="0" smtClean="0"/>
              <a:t>Provides mechanism of creating, destroying and manipulating multiple mailboxes on the server</a:t>
            </a:r>
            <a:endParaRPr lang="en-US" dirty="0"/>
          </a:p>
        </p:txBody>
      </p:sp>
    </p:spTree>
    <p:extLst>
      <p:ext uri="{BB962C8B-B14F-4D97-AF65-F5344CB8AC3E}">
        <p14:creationId xmlns:p14="http://schemas.microsoft.com/office/powerpoint/2010/main" xmlns="" val="1547924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 Name Space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8</a:t>
            </a:fld>
            <a:endParaRPr lang="en-US"/>
          </a:p>
        </p:txBody>
      </p:sp>
      <p:sp>
        <p:nvSpPr>
          <p:cNvPr id="5" name="Content Placeholder 4"/>
          <p:cNvSpPr>
            <a:spLocks noGrp="1"/>
          </p:cNvSpPr>
          <p:nvPr>
            <p:ph sz="quarter" idx="1"/>
          </p:nvPr>
        </p:nvSpPr>
        <p:spPr>
          <a:xfrm>
            <a:off x="612648" y="1600200"/>
            <a:ext cx="8153400" cy="1981200"/>
          </a:xfrm>
        </p:spPr>
        <p:txBody>
          <a:bodyPr/>
          <a:lstStyle/>
          <a:p>
            <a:r>
              <a:rPr lang="en-US" dirty="0" smtClean="0"/>
              <a:t>Names are interpreted as a single, whole label</a:t>
            </a:r>
          </a:p>
          <a:p>
            <a:r>
              <a:rPr lang="en-US" dirty="0" smtClean="0"/>
              <a:t>No internal structure</a:t>
            </a:r>
          </a:p>
          <a:p>
            <a:r>
              <a:rPr lang="en-US" dirty="0" smtClean="0"/>
              <a:t>No clear relationship between any two names</a:t>
            </a:r>
          </a:p>
          <a:p>
            <a:endParaRPr lang="en-US" dirty="0" smtClean="0"/>
          </a:p>
          <a:p>
            <a:endParaRPr lang="en-US" dirty="0"/>
          </a:p>
        </p:txBody>
      </p:sp>
      <p:pic>
        <p:nvPicPr>
          <p:cNvPr id="6" name="Picture 2" descr="C:\Program Files\Microsoft Office\MEDIA\CAGCAT10\j0205582.wmf"/>
          <p:cNvPicPr>
            <a:picLocks noChangeAspect="1" noChangeArrowheads="1"/>
          </p:cNvPicPr>
          <p:nvPr/>
        </p:nvPicPr>
        <p:blipFill>
          <a:blip r:embed="rId2"/>
          <a:srcRect/>
          <a:stretch>
            <a:fillRect/>
          </a:stretch>
        </p:blipFill>
        <p:spPr bwMode="auto">
          <a:xfrm>
            <a:off x="1447800" y="4343400"/>
            <a:ext cx="838200" cy="769177"/>
          </a:xfrm>
          <a:prstGeom prst="rect">
            <a:avLst/>
          </a:prstGeom>
          <a:noFill/>
        </p:spPr>
      </p:pic>
      <p:pic>
        <p:nvPicPr>
          <p:cNvPr id="7" name="Picture 2" descr="C:\Program Files\Microsoft Office\MEDIA\CAGCAT10\j0205582.wmf"/>
          <p:cNvPicPr>
            <a:picLocks noChangeAspect="1" noChangeArrowheads="1"/>
          </p:cNvPicPr>
          <p:nvPr/>
        </p:nvPicPr>
        <p:blipFill>
          <a:blip r:embed="rId2"/>
          <a:srcRect/>
          <a:stretch>
            <a:fillRect/>
          </a:stretch>
        </p:blipFill>
        <p:spPr bwMode="auto">
          <a:xfrm>
            <a:off x="2743200" y="4343400"/>
            <a:ext cx="838200" cy="769177"/>
          </a:xfrm>
          <a:prstGeom prst="rect">
            <a:avLst/>
          </a:prstGeom>
          <a:noFill/>
        </p:spPr>
      </p:pic>
      <p:pic>
        <p:nvPicPr>
          <p:cNvPr id="8" name="Picture 2" descr="C:\Program Files\Microsoft Office\MEDIA\CAGCAT10\j0205582.wmf"/>
          <p:cNvPicPr>
            <a:picLocks noChangeAspect="1" noChangeArrowheads="1"/>
          </p:cNvPicPr>
          <p:nvPr/>
        </p:nvPicPr>
        <p:blipFill>
          <a:blip r:embed="rId2"/>
          <a:srcRect/>
          <a:stretch>
            <a:fillRect/>
          </a:stretch>
        </p:blipFill>
        <p:spPr bwMode="auto">
          <a:xfrm>
            <a:off x="4038600" y="4343400"/>
            <a:ext cx="838200" cy="769177"/>
          </a:xfrm>
          <a:prstGeom prst="rect">
            <a:avLst/>
          </a:prstGeom>
          <a:noFill/>
        </p:spPr>
      </p:pic>
      <p:pic>
        <p:nvPicPr>
          <p:cNvPr id="9" name="Picture 2" descr="C:\Program Files\Microsoft Office\MEDIA\CAGCAT10\j0205582.wmf"/>
          <p:cNvPicPr>
            <a:picLocks noChangeAspect="1" noChangeArrowheads="1"/>
          </p:cNvPicPr>
          <p:nvPr/>
        </p:nvPicPr>
        <p:blipFill>
          <a:blip r:embed="rId2"/>
          <a:srcRect/>
          <a:stretch>
            <a:fillRect/>
          </a:stretch>
        </p:blipFill>
        <p:spPr bwMode="auto">
          <a:xfrm>
            <a:off x="5410200" y="4343400"/>
            <a:ext cx="838200" cy="769177"/>
          </a:xfrm>
          <a:prstGeom prst="rect">
            <a:avLst/>
          </a:prstGeom>
          <a:noFill/>
        </p:spPr>
      </p:pic>
      <p:cxnSp>
        <p:nvCxnSpPr>
          <p:cNvPr id="11" name="Straight Connector 10"/>
          <p:cNvCxnSpPr/>
          <p:nvPr/>
        </p:nvCxnSpPr>
        <p:spPr>
          <a:xfrm>
            <a:off x="1066800" y="3886200"/>
            <a:ext cx="548640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6" idx="0"/>
          </p:cNvCxnSpPr>
          <p:nvPr/>
        </p:nvCxnSpPr>
        <p:spPr>
          <a:xfrm rot="5400000" flipH="1" flipV="1">
            <a:off x="1676400" y="4114800"/>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a:stCxn id="7" idx="0"/>
          </p:cNvCxnSpPr>
          <p:nvPr/>
        </p:nvCxnSpPr>
        <p:spPr>
          <a:xfrm rot="5400000" flipH="1" flipV="1">
            <a:off x="2971800" y="4114800"/>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rot="5400000" flipH="1" flipV="1">
            <a:off x="4267200" y="4114800"/>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rot="5400000" flipH="1" flipV="1">
            <a:off x="5562600" y="4114800"/>
            <a:ext cx="457200" cy="0"/>
          </a:xfrm>
          <a:prstGeom prst="line">
            <a:avLst/>
          </a:prstGeom>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1524000" y="5334000"/>
            <a:ext cx="963725" cy="369332"/>
          </a:xfrm>
          <a:prstGeom prst="rect">
            <a:avLst/>
          </a:prstGeom>
          <a:noFill/>
        </p:spPr>
        <p:txBody>
          <a:bodyPr wrap="none" rtlCol="0">
            <a:spAutoFit/>
          </a:bodyPr>
          <a:lstStyle/>
          <a:p>
            <a:r>
              <a:rPr lang="en-US" dirty="0" smtClean="0"/>
              <a:t>Explorer</a:t>
            </a:r>
            <a:endParaRPr lang="en-US" dirty="0"/>
          </a:p>
        </p:txBody>
      </p:sp>
      <p:sp>
        <p:nvSpPr>
          <p:cNvPr id="19" name="TextBox 18"/>
          <p:cNvSpPr txBox="1"/>
          <p:nvPr/>
        </p:nvSpPr>
        <p:spPr>
          <a:xfrm>
            <a:off x="2819400" y="5334000"/>
            <a:ext cx="875368" cy="369332"/>
          </a:xfrm>
          <a:prstGeom prst="rect">
            <a:avLst/>
          </a:prstGeom>
          <a:noFill/>
        </p:spPr>
        <p:txBody>
          <a:bodyPr wrap="none" rtlCol="0">
            <a:spAutoFit/>
          </a:bodyPr>
          <a:lstStyle/>
          <a:p>
            <a:r>
              <a:rPr lang="en-US" dirty="0" smtClean="0"/>
              <a:t>Eternity</a:t>
            </a:r>
            <a:endParaRPr lang="en-US" dirty="0"/>
          </a:p>
        </p:txBody>
      </p:sp>
      <p:sp>
        <p:nvSpPr>
          <p:cNvPr id="20" name="TextBox 19"/>
          <p:cNvSpPr txBox="1"/>
          <p:nvPr/>
        </p:nvSpPr>
        <p:spPr>
          <a:xfrm>
            <a:off x="3962400" y="5334000"/>
            <a:ext cx="1047082" cy="369332"/>
          </a:xfrm>
          <a:prstGeom prst="rect">
            <a:avLst/>
          </a:prstGeom>
          <a:noFill/>
        </p:spPr>
        <p:txBody>
          <a:bodyPr wrap="none" rtlCol="0">
            <a:spAutoFit/>
          </a:bodyPr>
          <a:lstStyle/>
          <a:p>
            <a:r>
              <a:rPr lang="en-US" dirty="0" smtClean="0"/>
              <a:t>Standard</a:t>
            </a:r>
            <a:endParaRPr lang="en-US" dirty="0"/>
          </a:p>
        </p:txBody>
      </p:sp>
      <p:sp>
        <p:nvSpPr>
          <p:cNvPr id="21" name="TextBox 20"/>
          <p:cNvSpPr txBox="1"/>
          <p:nvPr/>
        </p:nvSpPr>
        <p:spPr>
          <a:xfrm>
            <a:off x="5530690" y="5334000"/>
            <a:ext cx="870110" cy="369332"/>
          </a:xfrm>
          <a:prstGeom prst="rect">
            <a:avLst/>
          </a:prstGeom>
          <a:noFill/>
        </p:spPr>
        <p:txBody>
          <a:bodyPr wrap="none" rtlCol="0">
            <a:spAutoFit/>
          </a:bodyPr>
          <a:lstStyle/>
          <a:p>
            <a:r>
              <a:rPr lang="en-US" dirty="0" smtClean="0"/>
              <a:t>Neutral</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14544" y="304799"/>
            <a:ext cx="8453256" cy="760459"/>
          </a:xfrm>
        </p:spPr>
        <p:txBody>
          <a:bodyPr>
            <a:normAutofit fontScale="90000"/>
          </a:bodyPr>
          <a:lstStyle/>
          <a:p>
            <a:r>
              <a:rPr lang="en-US" dirty="0" smtClean="0"/>
              <a:t>IMAP</a:t>
            </a:r>
            <a:endParaRPr lang="en-US" dirty="0"/>
          </a:p>
        </p:txBody>
      </p:sp>
      <p:sp>
        <p:nvSpPr>
          <p:cNvPr id="5" name="Rectangle 6">
            <a:extLst>
              <a:ext uri="{FF2B5EF4-FFF2-40B4-BE49-F238E27FC236}">
                <a16:creationId xmlns="" xmlns:a16="http://schemas.microsoft.com/office/drawing/2014/main" id="{0508BDD6-5B8B-CF4E-B525-A3D2A9FA98A2}"/>
              </a:ext>
            </a:extLst>
          </p:cNvPr>
          <p:cNvSpPr>
            <a:spLocks noGrp="1" noChangeArrowheads="1"/>
          </p:cNvSpPr>
          <p:nvPr>
            <p:ph idx="1"/>
          </p:nvPr>
        </p:nvSpPr>
        <p:spPr>
          <a:xfrm>
            <a:off x="365760" y="1828800"/>
            <a:ext cx="3804455" cy="4318717"/>
          </a:xfrm>
        </p:spPr>
        <p:txBody>
          <a:bodyPr/>
          <a:lstStyle/>
          <a:p>
            <a:pPr marL="0" indent="0">
              <a:buNone/>
            </a:pPr>
            <a:r>
              <a:rPr lang="en-US" sz="2000" dirty="0"/>
              <a:t>IMAP is another protocol that describes a method to retrieve email messages.</a:t>
            </a:r>
          </a:p>
          <a:p>
            <a:pPr marL="171450" indent="-171450">
              <a:buFont typeface="Arial" panose="020B0604020202020204" pitchFamily="34" charset="0"/>
              <a:buChar char="•"/>
            </a:pPr>
            <a:r>
              <a:rPr lang="en-US" sz="2000" dirty="0"/>
              <a:t>Unlike POP, when a user connects to an IMAP server, copies of the messages are downloaded to the client application. The original messages are kept on the server until manually deleted. </a:t>
            </a:r>
          </a:p>
          <a:p>
            <a:pPr marL="171450" indent="-171450">
              <a:buFont typeface="Arial" panose="020B0604020202020204" pitchFamily="34" charset="0"/>
              <a:buChar char="•"/>
            </a:pPr>
            <a:r>
              <a:rPr lang="en-US" sz="2000" dirty="0"/>
              <a:t> When a user decides to delete a message, the server synchronizes that action and deletes the message from the server.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xmlns=""/>
              </a:ext>
            </a:extLst>
          </a:blip>
          <a:stretch>
            <a:fillRect/>
          </a:stretch>
        </p:blipFill>
        <p:spPr>
          <a:xfrm>
            <a:off x="4343400" y="1828800"/>
            <a:ext cx="4414656" cy="4051717"/>
          </a:xfrm>
          <a:prstGeom prst="rect">
            <a:avLst/>
          </a:prstGeom>
        </p:spPr>
      </p:pic>
    </p:spTree>
    <p:custDataLst>
      <p:tags r:id="rId1"/>
    </p:custDataLst>
    <p:extLst>
      <p:ext uri="{BB962C8B-B14F-4D97-AF65-F5344CB8AC3E}">
        <p14:creationId xmlns:p14="http://schemas.microsoft.com/office/powerpoint/2010/main" xmlns="" val="1089252997"/>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MIME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81</a:t>
            </a:fld>
            <a:endParaRPr lang="en-US"/>
          </a:p>
        </p:txBody>
      </p:sp>
      <p:sp>
        <p:nvSpPr>
          <p:cNvPr id="5" name="Content Placeholder 4"/>
          <p:cNvSpPr>
            <a:spLocks noGrp="1"/>
          </p:cNvSpPr>
          <p:nvPr>
            <p:ph sz="quarter" idx="1"/>
          </p:nvPr>
        </p:nvSpPr>
        <p:spPr>
          <a:xfrm>
            <a:off x="612648" y="1600200"/>
            <a:ext cx="8153400" cy="2438400"/>
          </a:xfrm>
        </p:spPr>
        <p:txBody>
          <a:bodyPr/>
          <a:lstStyle/>
          <a:p>
            <a:r>
              <a:rPr lang="en-US" dirty="0" smtClean="0"/>
              <a:t>Multipurpose Internet Mail Extensions</a:t>
            </a:r>
          </a:p>
          <a:p>
            <a:r>
              <a:rPr lang="en-US" dirty="0" smtClean="0"/>
              <a:t>Supplementary protocol to allow non-ASCII data to be sent through e-mail</a:t>
            </a:r>
          </a:p>
          <a:p>
            <a:r>
              <a:rPr lang="en-US" dirty="0" smtClean="0"/>
              <a:t>Different types of contents are supported by MIME</a:t>
            </a:r>
          </a:p>
          <a:p>
            <a:endParaRPr lang="en-US" dirty="0"/>
          </a:p>
        </p:txBody>
      </p:sp>
    </p:spTree>
    <p:extLst>
      <p:ext uri="{BB962C8B-B14F-4D97-AF65-F5344CB8AC3E}">
        <p14:creationId xmlns:p14="http://schemas.microsoft.com/office/powerpoint/2010/main" xmlns="" val="19197021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82</a:t>
            </a:fld>
            <a:endParaRPr lang="en-US"/>
          </a:p>
        </p:txBody>
      </p:sp>
      <p:graphicFrame>
        <p:nvGraphicFramePr>
          <p:cNvPr id="6" name="Table 5"/>
          <p:cNvGraphicFramePr>
            <a:graphicFrameLocks noGrp="1"/>
          </p:cNvGraphicFramePr>
          <p:nvPr/>
        </p:nvGraphicFramePr>
        <p:xfrm>
          <a:off x="914400" y="1828800"/>
          <a:ext cx="7162800" cy="4348480"/>
        </p:xfrm>
        <a:graphic>
          <a:graphicData uri="http://schemas.openxmlformats.org/drawingml/2006/table">
            <a:tbl>
              <a:tblPr firstRow="1" bandRow="1">
                <a:tableStyleId>{5C22544A-7EE6-4342-B048-85BDC9FD1C3A}</a:tableStyleId>
              </a:tblPr>
              <a:tblGrid>
                <a:gridCol w="1219200"/>
                <a:gridCol w="1371600"/>
                <a:gridCol w="4572000"/>
              </a:tblGrid>
              <a:tr h="370840">
                <a:tc>
                  <a:txBody>
                    <a:bodyPr/>
                    <a:lstStyle/>
                    <a:p>
                      <a:r>
                        <a:rPr lang="en-US" dirty="0" smtClean="0"/>
                        <a:t>Type</a:t>
                      </a:r>
                      <a:endParaRPr lang="en-US" dirty="0"/>
                    </a:p>
                  </a:txBody>
                  <a:tcPr/>
                </a:tc>
                <a:tc>
                  <a:txBody>
                    <a:bodyPr/>
                    <a:lstStyle/>
                    <a:p>
                      <a:r>
                        <a:rPr lang="en-US" dirty="0" smtClean="0"/>
                        <a:t>Subtype</a:t>
                      </a:r>
                      <a:endParaRPr lang="en-US" dirty="0"/>
                    </a:p>
                  </a:txBody>
                  <a:tcPr/>
                </a:tc>
                <a:tc>
                  <a:txBody>
                    <a:bodyPr/>
                    <a:lstStyle/>
                    <a:p>
                      <a:r>
                        <a:rPr lang="en-US" dirty="0" smtClean="0"/>
                        <a:t>Description</a:t>
                      </a:r>
                      <a:endParaRPr lang="en-US" dirty="0"/>
                    </a:p>
                  </a:txBody>
                  <a:tcPr/>
                </a:tc>
              </a:tr>
              <a:tr h="370840">
                <a:tc>
                  <a:txBody>
                    <a:bodyPr/>
                    <a:lstStyle/>
                    <a:p>
                      <a:r>
                        <a:rPr lang="en-US" dirty="0" smtClean="0"/>
                        <a:t>Text</a:t>
                      </a:r>
                      <a:endParaRPr lang="en-US" dirty="0"/>
                    </a:p>
                  </a:txBody>
                  <a:tcPr/>
                </a:tc>
                <a:tc>
                  <a:txBody>
                    <a:bodyPr/>
                    <a:lstStyle/>
                    <a:p>
                      <a:r>
                        <a:rPr lang="en-US" dirty="0" smtClean="0"/>
                        <a:t>Plain</a:t>
                      </a:r>
                      <a:endParaRPr lang="en-US" dirty="0"/>
                    </a:p>
                  </a:txBody>
                  <a:tcPr/>
                </a:tc>
                <a:tc>
                  <a:txBody>
                    <a:bodyPr/>
                    <a:lstStyle/>
                    <a:p>
                      <a:r>
                        <a:rPr lang="en-US" dirty="0" smtClean="0"/>
                        <a:t>Unformatted</a:t>
                      </a:r>
                      <a:endParaRPr lang="en-US" dirty="0"/>
                    </a:p>
                  </a:txBody>
                  <a:tcPr/>
                </a:tc>
              </a:tr>
              <a:tr h="370840">
                <a:tc>
                  <a:txBody>
                    <a:bodyPr/>
                    <a:lstStyle/>
                    <a:p>
                      <a:endParaRPr lang="en-US"/>
                    </a:p>
                  </a:txBody>
                  <a:tcPr/>
                </a:tc>
                <a:tc>
                  <a:txBody>
                    <a:bodyPr/>
                    <a:lstStyle/>
                    <a:p>
                      <a:r>
                        <a:rPr lang="en-US" dirty="0" smtClean="0"/>
                        <a:t>HTML</a:t>
                      </a:r>
                      <a:endParaRPr lang="en-US" dirty="0"/>
                    </a:p>
                  </a:txBody>
                  <a:tcPr/>
                </a:tc>
                <a:tc>
                  <a:txBody>
                    <a:bodyPr/>
                    <a:lstStyle/>
                    <a:p>
                      <a:r>
                        <a:rPr lang="en-US" dirty="0" smtClean="0"/>
                        <a:t>HTML format</a:t>
                      </a:r>
                      <a:endParaRPr lang="en-US" dirty="0"/>
                    </a:p>
                  </a:txBody>
                  <a:tcPr/>
                </a:tc>
              </a:tr>
              <a:tr h="370840">
                <a:tc>
                  <a:txBody>
                    <a:bodyPr/>
                    <a:lstStyle/>
                    <a:p>
                      <a:r>
                        <a:rPr lang="en-US" dirty="0" smtClean="0"/>
                        <a:t>Multipart</a:t>
                      </a:r>
                      <a:endParaRPr lang="en-US" dirty="0"/>
                    </a:p>
                  </a:txBody>
                  <a:tcPr/>
                </a:tc>
                <a:tc>
                  <a:txBody>
                    <a:bodyPr/>
                    <a:lstStyle/>
                    <a:p>
                      <a:r>
                        <a:rPr lang="en-US" dirty="0" smtClean="0"/>
                        <a:t>Mixed</a:t>
                      </a:r>
                      <a:endParaRPr lang="en-US" dirty="0"/>
                    </a:p>
                  </a:txBody>
                  <a:tcPr/>
                </a:tc>
                <a:tc>
                  <a:txBody>
                    <a:bodyPr/>
                    <a:lstStyle/>
                    <a:p>
                      <a:r>
                        <a:rPr lang="en-US" dirty="0" smtClean="0"/>
                        <a:t>Body contains ordered parts of different data types</a:t>
                      </a:r>
                      <a:endParaRPr lang="en-US" dirty="0"/>
                    </a:p>
                  </a:txBody>
                  <a:tcPr/>
                </a:tc>
              </a:tr>
              <a:tr h="370840">
                <a:tc>
                  <a:txBody>
                    <a:bodyPr/>
                    <a:lstStyle/>
                    <a:p>
                      <a:endParaRPr lang="en-US" dirty="0"/>
                    </a:p>
                  </a:txBody>
                  <a:tcPr/>
                </a:tc>
                <a:tc>
                  <a:txBody>
                    <a:bodyPr/>
                    <a:lstStyle/>
                    <a:p>
                      <a:r>
                        <a:rPr lang="en-US" dirty="0" smtClean="0"/>
                        <a:t>Parallel</a:t>
                      </a:r>
                      <a:endParaRPr lang="en-US" dirty="0"/>
                    </a:p>
                  </a:txBody>
                  <a:tcPr/>
                </a:tc>
                <a:tc>
                  <a:txBody>
                    <a:bodyPr/>
                    <a:lstStyle/>
                    <a:p>
                      <a:r>
                        <a:rPr lang="en-US" dirty="0" smtClean="0"/>
                        <a:t>Same as above</a:t>
                      </a:r>
                      <a:r>
                        <a:rPr lang="en-US" baseline="0" dirty="0" smtClean="0"/>
                        <a:t>, but not ordered</a:t>
                      </a:r>
                      <a:endParaRPr lang="en-US" dirty="0"/>
                    </a:p>
                  </a:txBody>
                  <a:tcPr/>
                </a:tc>
              </a:tr>
              <a:tr h="370840">
                <a:tc>
                  <a:txBody>
                    <a:bodyPr/>
                    <a:lstStyle/>
                    <a:p>
                      <a:r>
                        <a:rPr lang="en-US" dirty="0" smtClean="0"/>
                        <a:t>Image</a:t>
                      </a:r>
                      <a:endParaRPr lang="en-US" dirty="0"/>
                    </a:p>
                  </a:txBody>
                  <a:tcPr/>
                </a:tc>
                <a:tc>
                  <a:txBody>
                    <a:bodyPr/>
                    <a:lstStyle/>
                    <a:p>
                      <a:r>
                        <a:rPr lang="en-US" dirty="0" smtClean="0"/>
                        <a:t>JPEG</a:t>
                      </a:r>
                      <a:endParaRPr lang="en-US" dirty="0"/>
                    </a:p>
                  </a:txBody>
                  <a:tcPr/>
                </a:tc>
                <a:tc>
                  <a:txBody>
                    <a:bodyPr/>
                    <a:lstStyle/>
                    <a:p>
                      <a:r>
                        <a:rPr lang="en-US" dirty="0" smtClean="0"/>
                        <a:t>Image in JPEG</a:t>
                      </a:r>
                      <a:endParaRPr lang="en-US" dirty="0"/>
                    </a:p>
                  </a:txBody>
                  <a:tcPr/>
                </a:tc>
              </a:tr>
              <a:tr h="370840">
                <a:tc>
                  <a:txBody>
                    <a:bodyPr/>
                    <a:lstStyle/>
                    <a:p>
                      <a:endParaRPr lang="en-US" dirty="0"/>
                    </a:p>
                  </a:txBody>
                  <a:tcPr/>
                </a:tc>
                <a:tc>
                  <a:txBody>
                    <a:bodyPr/>
                    <a:lstStyle/>
                    <a:p>
                      <a:r>
                        <a:rPr lang="en-US" dirty="0" smtClean="0"/>
                        <a:t>GIF</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in GIF</a:t>
                      </a:r>
                    </a:p>
                  </a:txBody>
                  <a:tcPr/>
                </a:tc>
              </a:tr>
              <a:tr h="370840">
                <a:tc>
                  <a:txBody>
                    <a:bodyPr/>
                    <a:lstStyle/>
                    <a:p>
                      <a:r>
                        <a:rPr lang="en-US" dirty="0" smtClean="0"/>
                        <a:t>Video</a:t>
                      </a:r>
                      <a:endParaRPr lang="en-US" dirty="0"/>
                    </a:p>
                  </a:txBody>
                  <a:tcPr/>
                </a:tc>
                <a:tc>
                  <a:txBody>
                    <a:bodyPr/>
                    <a:lstStyle/>
                    <a:p>
                      <a:r>
                        <a:rPr lang="en-US" dirty="0" smtClean="0"/>
                        <a:t>MPEG</a:t>
                      </a:r>
                      <a:endParaRPr lang="en-US" dirty="0"/>
                    </a:p>
                  </a:txBody>
                  <a:tcPr/>
                </a:tc>
                <a:tc>
                  <a:txBody>
                    <a:bodyPr/>
                    <a:lstStyle/>
                    <a:p>
                      <a:r>
                        <a:rPr lang="en-US" dirty="0" smtClean="0"/>
                        <a:t>Video in MPEG</a:t>
                      </a:r>
                      <a:endParaRPr lang="en-US" dirty="0"/>
                    </a:p>
                  </a:txBody>
                  <a:tcPr/>
                </a:tc>
              </a:tr>
              <a:tr h="370840">
                <a:tc>
                  <a:txBody>
                    <a:bodyPr/>
                    <a:lstStyle/>
                    <a:p>
                      <a:r>
                        <a:rPr lang="en-US" dirty="0" smtClean="0"/>
                        <a:t>Audio</a:t>
                      </a:r>
                      <a:endParaRPr lang="en-US" dirty="0"/>
                    </a:p>
                  </a:txBody>
                  <a:tcPr/>
                </a:tc>
                <a:tc>
                  <a:txBody>
                    <a:bodyPr/>
                    <a:lstStyle/>
                    <a:p>
                      <a:r>
                        <a:rPr lang="en-US" dirty="0" smtClean="0"/>
                        <a:t>Basic</a:t>
                      </a:r>
                      <a:endParaRPr lang="en-US" dirty="0"/>
                    </a:p>
                  </a:txBody>
                  <a:tcPr/>
                </a:tc>
                <a:tc>
                  <a:txBody>
                    <a:bodyPr/>
                    <a:lstStyle/>
                    <a:p>
                      <a:r>
                        <a:rPr lang="en-US" dirty="0" smtClean="0"/>
                        <a:t>Single-channel</a:t>
                      </a:r>
                      <a:r>
                        <a:rPr lang="en-US" baseline="0" dirty="0" smtClean="0"/>
                        <a:t> encoding of voice at 8kHz</a:t>
                      </a:r>
                      <a:endParaRPr lang="en-US" dirty="0"/>
                    </a:p>
                  </a:txBody>
                  <a:tcPr/>
                </a:tc>
              </a:tr>
              <a:tr h="370840">
                <a:tc>
                  <a:txBody>
                    <a:bodyPr/>
                    <a:lstStyle/>
                    <a:p>
                      <a:r>
                        <a:rPr lang="en-US" dirty="0" smtClean="0"/>
                        <a:t>Application</a:t>
                      </a:r>
                      <a:endParaRPr lang="en-US" dirty="0"/>
                    </a:p>
                  </a:txBody>
                  <a:tcPr/>
                </a:tc>
                <a:tc>
                  <a:txBody>
                    <a:bodyPr/>
                    <a:lstStyle/>
                    <a:p>
                      <a:r>
                        <a:rPr lang="en-US" dirty="0" smtClean="0"/>
                        <a:t>Postscript</a:t>
                      </a:r>
                      <a:endParaRPr lang="en-US" dirty="0"/>
                    </a:p>
                  </a:txBody>
                  <a:tcPr/>
                </a:tc>
                <a:tc>
                  <a:txBody>
                    <a:bodyPr/>
                    <a:lstStyle/>
                    <a:p>
                      <a:r>
                        <a:rPr lang="en-US" dirty="0" smtClean="0"/>
                        <a:t>Adobe</a:t>
                      </a:r>
                      <a:r>
                        <a:rPr lang="en-US" baseline="0" dirty="0" smtClean="0"/>
                        <a:t> Postscript</a:t>
                      </a:r>
                      <a:endParaRPr lang="en-US" dirty="0"/>
                    </a:p>
                  </a:txBody>
                  <a:tcPr/>
                </a:tc>
              </a:tr>
              <a:tr h="370840">
                <a:tc>
                  <a:txBody>
                    <a:bodyPr/>
                    <a:lstStyle/>
                    <a:p>
                      <a:endParaRPr lang="en-US" dirty="0"/>
                    </a:p>
                  </a:txBody>
                  <a:tcPr/>
                </a:tc>
                <a:tc>
                  <a:txBody>
                    <a:bodyPr/>
                    <a:lstStyle/>
                    <a:p>
                      <a:r>
                        <a:rPr lang="en-US" dirty="0" smtClean="0"/>
                        <a:t>Octet-stream</a:t>
                      </a:r>
                      <a:endParaRPr lang="en-US" dirty="0"/>
                    </a:p>
                  </a:txBody>
                  <a:tcPr/>
                </a:tc>
                <a:tc>
                  <a:txBody>
                    <a:bodyPr/>
                    <a:lstStyle/>
                    <a:p>
                      <a:r>
                        <a:rPr lang="en-US" dirty="0" smtClean="0"/>
                        <a:t>General binary data (8-bit</a:t>
                      </a:r>
                      <a:r>
                        <a:rPr lang="en-US" baseline="0" dirty="0" smtClean="0"/>
                        <a:t> bytes)</a:t>
                      </a:r>
                      <a:endParaRPr lang="en-US" dirty="0"/>
                    </a:p>
                  </a:txBody>
                  <a:tcPr/>
                </a:tc>
              </a:tr>
            </a:tbl>
          </a:graphicData>
        </a:graphic>
      </p:graphicFrame>
    </p:spTree>
    <p:extLst>
      <p:ext uri="{BB962C8B-B14F-4D97-AF65-F5344CB8AC3E}">
        <p14:creationId xmlns:p14="http://schemas.microsoft.com/office/powerpoint/2010/main" xmlns="" val="27063440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Name Space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0820103F-9868-4266-A661-928D99A18F90}" type="slidenum">
              <a:rPr lang="en-US" smtClean="0"/>
              <a:pPr/>
              <a:t>9</a:t>
            </a:fld>
            <a:endParaRPr lang="en-US"/>
          </a:p>
        </p:txBody>
      </p:sp>
      <p:sp>
        <p:nvSpPr>
          <p:cNvPr id="5" name="Content Placeholder 4"/>
          <p:cNvSpPr>
            <a:spLocks noGrp="1"/>
          </p:cNvSpPr>
          <p:nvPr>
            <p:ph sz="quarter" idx="1"/>
          </p:nvPr>
        </p:nvSpPr>
        <p:spPr>
          <a:xfrm>
            <a:off x="612648" y="1600200"/>
            <a:ext cx="8153400" cy="1447800"/>
          </a:xfrm>
        </p:spPr>
        <p:txBody>
          <a:bodyPr/>
          <a:lstStyle/>
          <a:p>
            <a:r>
              <a:rPr lang="en-US" dirty="0" smtClean="0"/>
              <a:t>Logical grouping is possible based on the names</a:t>
            </a:r>
          </a:p>
          <a:p>
            <a:pPr>
              <a:buNone/>
            </a:pPr>
            <a:r>
              <a:rPr lang="en-US" dirty="0" smtClean="0"/>
              <a:t> </a:t>
            </a:r>
            <a:endParaRPr lang="en-US" dirty="0"/>
          </a:p>
        </p:txBody>
      </p:sp>
      <p:pic>
        <p:nvPicPr>
          <p:cNvPr id="6" name="Picture 2" descr="C:\Program Files\Microsoft Office\MEDIA\CAGCAT10\j0205582.wmf"/>
          <p:cNvPicPr>
            <a:picLocks noChangeAspect="1" noChangeArrowheads="1"/>
          </p:cNvPicPr>
          <p:nvPr/>
        </p:nvPicPr>
        <p:blipFill>
          <a:blip r:embed="rId2"/>
          <a:srcRect/>
          <a:stretch>
            <a:fillRect/>
          </a:stretch>
        </p:blipFill>
        <p:spPr bwMode="auto">
          <a:xfrm>
            <a:off x="2133600" y="4343400"/>
            <a:ext cx="838200" cy="769177"/>
          </a:xfrm>
          <a:prstGeom prst="rect">
            <a:avLst/>
          </a:prstGeom>
          <a:noFill/>
        </p:spPr>
      </p:pic>
      <p:pic>
        <p:nvPicPr>
          <p:cNvPr id="7" name="Picture 2" descr="C:\Program Files\Microsoft Office\MEDIA\CAGCAT10\j0205582.wmf"/>
          <p:cNvPicPr>
            <a:picLocks noChangeAspect="1" noChangeArrowheads="1"/>
          </p:cNvPicPr>
          <p:nvPr/>
        </p:nvPicPr>
        <p:blipFill>
          <a:blip r:embed="rId2"/>
          <a:srcRect/>
          <a:stretch>
            <a:fillRect/>
          </a:stretch>
        </p:blipFill>
        <p:spPr bwMode="auto">
          <a:xfrm>
            <a:off x="3429000" y="4343400"/>
            <a:ext cx="838200" cy="769177"/>
          </a:xfrm>
          <a:prstGeom prst="rect">
            <a:avLst/>
          </a:prstGeom>
          <a:noFill/>
        </p:spPr>
      </p:pic>
      <p:pic>
        <p:nvPicPr>
          <p:cNvPr id="8" name="Picture 2" descr="C:\Program Files\Microsoft Office\MEDIA\CAGCAT10\j0205582.wmf"/>
          <p:cNvPicPr>
            <a:picLocks noChangeAspect="1" noChangeArrowheads="1"/>
          </p:cNvPicPr>
          <p:nvPr/>
        </p:nvPicPr>
        <p:blipFill>
          <a:blip r:embed="rId2"/>
          <a:srcRect/>
          <a:stretch>
            <a:fillRect/>
          </a:stretch>
        </p:blipFill>
        <p:spPr bwMode="auto">
          <a:xfrm>
            <a:off x="4724400" y="4343400"/>
            <a:ext cx="838200" cy="769177"/>
          </a:xfrm>
          <a:prstGeom prst="rect">
            <a:avLst/>
          </a:prstGeom>
          <a:noFill/>
        </p:spPr>
      </p:pic>
      <p:pic>
        <p:nvPicPr>
          <p:cNvPr id="9" name="Picture 2" descr="C:\Program Files\Microsoft Office\MEDIA\CAGCAT10\j0205582.wmf"/>
          <p:cNvPicPr>
            <a:picLocks noChangeAspect="1" noChangeArrowheads="1"/>
          </p:cNvPicPr>
          <p:nvPr/>
        </p:nvPicPr>
        <p:blipFill>
          <a:blip r:embed="rId2"/>
          <a:srcRect/>
          <a:stretch>
            <a:fillRect/>
          </a:stretch>
        </p:blipFill>
        <p:spPr bwMode="auto">
          <a:xfrm>
            <a:off x="6096000" y="4343400"/>
            <a:ext cx="838200" cy="769177"/>
          </a:xfrm>
          <a:prstGeom prst="rect">
            <a:avLst/>
          </a:prstGeom>
          <a:noFill/>
        </p:spPr>
      </p:pic>
      <p:cxnSp>
        <p:nvCxnSpPr>
          <p:cNvPr id="10" name="Straight Connector 9"/>
          <p:cNvCxnSpPr/>
          <p:nvPr/>
        </p:nvCxnSpPr>
        <p:spPr>
          <a:xfrm>
            <a:off x="1752600" y="2743200"/>
            <a:ext cx="5486400" cy="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6" idx="0"/>
          </p:cNvCxnSpPr>
          <p:nvPr/>
        </p:nvCxnSpPr>
        <p:spPr>
          <a:xfrm rot="5400000" flipH="1" flipV="1">
            <a:off x="2362200" y="4114800"/>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a:stCxn id="7" idx="0"/>
          </p:cNvCxnSpPr>
          <p:nvPr/>
        </p:nvCxnSpPr>
        <p:spPr>
          <a:xfrm rot="5400000" flipH="1" flipV="1">
            <a:off x="3657600" y="4114800"/>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rot="5400000" flipH="1" flipV="1">
            <a:off x="4953000" y="4114800"/>
            <a:ext cx="457200" cy="0"/>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rot="5400000" flipH="1" flipV="1">
            <a:off x="6248400" y="4114800"/>
            <a:ext cx="457200" cy="0"/>
          </a:xfrm>
          <a:prstGeom prst="line">
            <a:avLst/>
          </a:prstGeom>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2209800" y="5334000"/>
            <a:ext cx="629660" cy="369332"/>
          </a:xfrm>
          <a:prstGeom prst="rect">
            <a:avLst/>
          </a:prstGeom>
          <a:noFill/>
        </p:spPr>
        <p:txBody>
          <a:bodyPr wrap="none" rtlCol="0">
            <a:spAutoFit/>
          </a:bodyPr>
          <a:lstStyle/>
          <a:p>
            <a:r>
              <a:rPr lang="en-US" dirty="0" err="1" smtClean="0"/>
              <a:t>cse.x</a:t>
            </a:r>
            <a:endParaRPr lang="en-US" dirty="0"/>
          </a:p>
        </p:txBody>
      </p:sp>
      <p:sp>
        <p:nvSpPr>
          <p:cNvPr id="16" name="TextBox 15"/>
          <p:cNvSpPr txBox="1"/>
          <p:nvPr/>
        </p:nvSpPr>
        <p:spPr>
          <a:xfrm>
            <a:off x="3505200" y="5334000"/>
            <a:ext cx="629660" cy="369332"/>
          </a:xfrm>
          <a:prstGeom prst="rect">
            <a:avLst/>
          </a:prstGeom>
          <a:noFill/>
        </p:spPr>
        <p:txBody>
          <a:bodyPr wrap="none" rtlCol="0">
            <a:spAutoFit/>
          </a:bodyPr>
          <a:lstStyle/>
          <a:p>
            <a:r>
              <a:rPr lang="en-US" dirty="0" err="1" smtClean="0"/>
              <a:t>cse.y</a:t>
            </a:r>
            <a:endParaRPr lang="en-US" dirty="0"/>
          </a:p>
        </p:txBody>
      </p:sp>
      <p:sp>
        <p:nvSpPr>
          <p:cNvPr id="17" name="TextBox 16"/>
          <p:cNvSpPr txBox="1"/>
          <p:nvPr/>
        </p:nvSpPr>
        <p:spPr>
          <a:xfrm>
            <a:off x="4867217" y="5334000"/>
            <a:ext cx="695383" cy="369332"/>
          </a:xfrm>
          <a:prstGeom prst="rect">
            <a:avLst/>
          </a:prstGeom>
          <a:noFill/>
        </p:spPr>
        <p:txBody>
          <a:bodyPr wrap="none" rtlCol="0">
            <a:spAutoFit/>
          </a:bodyPr>
          <a:lstStyle/>
          <a:p>
            <a:r>
              <a:rPr lang="en-US" dirty="0" err="1" smtClean="0"/>
              <a:t>eee.x</a:t>
            </a:r>
            <a:endParaRPr lang="en-US" dirty="0"/>
          </a:p>
        </p:txBody>
      </p:sp>
      <p:sp>
        <p:nvSpPr>
          <p:cNvPr id="18" name="TextBox 17"/>
          <p:cNvSpPr txBox="1"/>
          <p:nvPr/>
        </p:nvSpPr>
        <p:spPr>
          <a:xfrm>
            <a:off x="6216490" y="5334000"/>
            <a:ext cx="695383" cy="369332"/>
          </a:xfrm>
          <a:prstGeom prst="rect">
            <a:avLst/>
          </a:prstGeom>
          <a:noFill/>
        </p:spPr>
        <p:txBody>
          <a:bodyPr wrap="none" rtlCol="0">
            <a:spAutoFit/>
          </a:bodyPr>
          <a:lstStyle/>
          <a:p>
            <a:r>
              <a:rPr lang="en-US" dirty="0" err="1" smtClean="0"/>
              <a:t>eee.y</a:t>
            </a:r>
            <a:endParaRPr lang="en-US" dirty="0"/>
          </a:p>
        </p:txBody>
      </p:sp>
      <p:cxnSp>
        <p:nvCxnSpPr>
          <p:cNvPr id="20" name="Straight Connector 19"/>
          <p:cNvCxnSpPr/>
          <p:nvPr/>
        </p:nvCxnSpPr>
        <p:spPr>
          <a:xfrm>
            <a:off x="2590800" y="3886200"/>
            <a:ext cx="1295400" cy="1588"/>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rot="5400000" flipH="1" flipV="1">
            <a:off x="2705100" y="3314700"/>
            <a:ext cx="1143000" cy="1588"/>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5181600" y="3886200"/>
            <a:ext cx="1295400" cy="1588"/>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rot="5400000" flipH="1" flipV="1">
            <a:off x="5218906" y="3314700"/>
            <a:ext cx="1143794" cy="794"/>
          </a:xfrm>
          <a:prstGeom prst="line">
            <a:avLst/>
          </a:prstGeom>
        </p:spPr>
        <p:style>
          <a:lnRef idx="2">
            <a:schemeClr val="dk1"/>
          </a:lnRef>
          <a:fillRef idx="0">
            <a:schemeClr val="dk1"/>
          </a:fillRef>
          <a:effectRef idx="1">
            <a:schemeClr val="dk1"/>
          </a:effectRef>
          <a:fontRef idx="minor">
            <a:schemeClr val="tx1"/>
          </a:fontRef>
        </p:style>
      </p:cxn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lnDef>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7697</TotalTime>
  <Words>4010</Words>
  <Application>Microsoft Office PowerPoint</Application>
  <PresentationFormat>On-screen Show (4:3)</PresentationFormat>
  <Paragraphs>754</Paragraphs>
  <Slides>82</Slides>
  <Notes>18</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Median</vt:lpstr>
      <vt:lpstr>Application Layer</vt:lpstr>
      <vt:lpstr>DNS</vt:lpstr>
      <vt:lpstr>DNS</vt:lpstr>
      <vt:lpstr>DNS</vt:lpstr>
      <vt:lpstr>The nslookup Command</vt:lpstr>
      <vt:lpstr>DNS Process Overview</vt:lpstr>
      <vt:lpstr>Name Space</vt:lpstr>
      <vt:lpstr>Flat Name Space</vt:lpstr>
      <vt:lpstr>Hierarchical Name Space</vt:lpstr>
      <vt:lpstr>Domain Name Space</vt:lpstr>
      <vt:lpstr>Labels &amp; Domain Name</vt:lpstr>
      <vt:lpstr>Label &amp; Domain Name (Explained)</vt:lpstr>
      <vt:lpstr>Fully Qualified Domain Name</vt:lpstr>
      <vt:lpstr>Partially Qualified Domain Name</vt:lpstr>
      <vt:lpstr>Domain</vt:lpstr>
      <vt:lpstr>DNS Information storing</vt:lpstr>
      <vt:lpstr>Inefficiency of Single Server</vt:lpstr>
      <vt:lpstr>Hierarchy of Name Server</vt:lpstr>
      <vt:lpstr>Types of DNS Server</vt:lpstr>
      <vt:lpstr>Root DNS Server</vt:lpstr>
      <vt:lpstr>TLD Server &amp; Authoritative DNS Server</vt:lpstr>
      <vt:lpstr>Local DNS Server</vt:lpstr>
      <vt:lpstr>Zone</vt:lpstr>
      <vt:lpstr>Zone Explained</vt:lpstr>
      <vt:lpstr>Authoritative DNS Server Types</vt:lpstr>
      <vt:lpstr>Primary and Secondary Servers</vt:lpstr>
      <vt:lpstr>Resolver</vt:lpstr>
      <vt:lpstr>Recursive Resolution</vt:lpstr>
      <vt:lpstr>Recursive Resolution Explained</vt:lpstr>
      <vt:lpstr>Iterative Resolution</vt:lpstr>
      <vt:lpstr>Iterative Resolution Explained</vt:lpstr>
      <vt:lpstr>Caching</vt:lpstr>
      <vt:lpstr>DNS Records</vt:lpstr>
      <vt:lpstr>Type Explained</vt:lpstr>
      <vt:lpstr>Type Explained</vt:lpstr>
      <vt:lpstr>Type Explained</vt:lpstr>
      <vt:lpstr>A and NS Record Explained</vt:lpstr>
      <vt:lpstr>DHCP</vt:lpstr>
      <vt:lpstr> Dynamic Host Configuration Protocol</vt:lpstr>
      <vt:lpstr>DHCP</vt:lpstr>
      <vt:lpstr> Steps to Obtain a Lease</vt:lpstr>
      <vt:lpstr>IP Addressing Services DHCP Operation</vt:lpstr>
      <vt:lpstr>Configuring a Router as DHCPv4 Server</vt:lpstr>
      <vt:lpstr>Steps to Configure a Cisco IOS DHCPv4 Server (Cont.)</vt:lpstr>
      <vt:lpstr> Configuration Example</vt:lpstr>
      <vt:lpstr>Configure a Cisco IOS DHCPv4 Server DHCPv4 Verification</vt:lpstr>
      <vt:lpstr>Configure a Cisco IOS DHCPv4 Server Verify DHCPv4 is Operational</vt:lpstr>
      <vt:lpstr>Configure a Cisco IOS DHCPv4 Server Verify DHCPv4 is Operational (Cont.)</vt:lpstr>
      <vt:lpstr>Configure a Cisco IOS DHCPv4 Server DHCPv4 Relay</vt:lpstr>
      <vt:lpstr>DHCPv4 Relay Configuration</vt:lpstr>
      <vt:lpstr>HTTP</vt:lpstr>
      <vt:lpstr>HTTP</vt:lpstr>
      <vt:lpstr>URL</vt:lpstr>
      <vt:lpstr>URL (Explained)</vt:lpstr>
      <vt:lpstr>URL (Explained)</vt:lpstr>
      <vt:lpstr>Hypertext</vt:lpstr>
      <vt:lpstr>HTTP Communication</vt:lpstr>
      <vt:lpstr>Non-persistent Connection</vt:lpstr>
      <vt:lpstr>Persistent Connection</vt:lpstr>
      <vt:lpstr>HTTP Message Format</vt:lpstr>
      <vt:lpstr>Request Line</vt:lpstr>
      <vt:lpstr>Status Line</vt:lpstr>
      <vt:lpstr>HTTP Headers</vt:lpstr>
      <vt:lpstr>Cookies</vt:lpstr>
      <vt:lpstr>Cookies Explained</vt:lpstr>
      <vt:lpstr>Advantages &amp; Disadvantages</vt:lpstr>
      <vt:lpstr>Proxy Server</vt:lpstr>
      <vt:lpstr>Proxy Server Explained</vt:lpstr>
      <vt:lpstr>Electronic Mail</vt:lpstr>
      <vt:lpstr>Architecture</vt:lpstr>
      <vt:lpstr>User Agent</vt:lpstr>
      <vt:lpstr>Email Protocols</vt:lpstr>
      <vt:lpstr>SMTP</vt:lpstr>
      <vt:lpstr>Mail Routing</vt:lpstr>
      <vt:lpstr>SMTP</vt:lpstr>
      <vt:lpstr>SMTP</vt:lpstr>
      <vt:lpstr>POP</vt:lpstr>
      <vt:lpstr>POP3</vt:lpstr>
      <vt:lpstr>IMAP</vt:lpstr>
      <vt:lpstr>IMAP</vt:lpstr>
      <vt:lpstr>MIME</vt:lpstr>
      <vt:lpstr>Slide 82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Transmission</dc:title>
  <cp:lastModifiedBy>Shohrab Hossain</cp:lastModifiedBy>
  <cp:revision>805</cp:revision>
  <dcterms:created xsi:type="dcterms:W3CDTF">2010-08-03T16:59:45Z</dcterms:created>
  <dcterms:modified xsi:type="dcterms:W3CDTF">2024-12-09T02:59:05Z</dcterms:modified>
</cp:coreProperties>
</file>